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 id="2147483682" r:id="rId5"/>
    <p:sldMasterId id="2147483696" r:id="rId6"/>
    <p:sldMasterId id="2147483703" r:id="rId7"/>
  </p:sldMasterIdLst>
  <p:notesMasterIdLst>
    <p:notesMasterId r:id="rId83"/>
  </p:notesMasterIdLst>
  <p:handoutMasterIdLst>
    <p:handoutMasterId r:id="rId84"/>
  </p:handoutMasterIdLst>
  <p:sldIdLst>
    <p:sldId id="256" r:id="rId8"/>
    <p:sldId id="357" r:id="rId9"/>
    <p:sldId id="393" r:id="rId10"/>
    <p:sldId id="459" r:id="rId11"/>
    <p:sldId id="290" r:id="rId12"/>
    <p:sldId id="460" r:id="rId13"/>
    <p:sldId id="326" r:id="rId14"/>
    <p:sldId id="453" r:id="rId15"/>
    <p:sldId id="454" r:id="rId16"/>
    <p:sldId id="455" r:id="rId17"/>
    <p:sldId id="392" r:id="rId18"/>
    <p:sldId id="327" r:id="rId19"/>
    <p:sldId id="328" r:id="rId20"/>
    <p:sldId id="358" r:id="rId21"/>
    <p:sldId id="329" r:id="rId22"/>
    <p:sldId id="474" r:id="rId23"/>
    <p:sldId id="426" r:id="rId24"/>
    <p:sldId id="475" r:id="rId25"/>
    <p:sldId id="343" r:id="rId26"/>
    <p:sldId id="344" r:id="rId27"/>
    <p:sldId id="427" r:id="rId28"/>
    <p:sldId id="345" r:id="rId29"/>
    <p:sldId id="346" r:id="rId30"/>
    <p:sldId id="404" r:id="rId31"/>
    <p:sldId id="405" r:id="rId32"/>
    <p:sldId id="406" r:id="rId33"/>
    <p:sldId id="368" r:id="rId34"/>
    <p:sldId id="369" r:id="rId35"/>
    <p:sldId id="428" r:id="rId36"/>
    <p:sldId id="429" r:id="rId37"/>
    <p:sldId id="430" r:id="rId38"/>
    <p:sldId id="431" r:id="rId39"/>
    <p:sldId id="433" r:id="rId40"/>
    <p:sldId id="432" r:id="rId41"/>
    <p:sldId id="434" r:id="rId42"/>
    <p:sldId id="435" r:id="rId43"/>
    <p:sldId id="436" r:id="rId44"/>
    <p:sldId id="381" r:id="rId45"/>
    <p:sldId id="438" r:id="rId46"/>
    <p:sldId id="439" r:id="rId47"/>
    <p:sldId id="440" r:id="rId48"/>
    <p:sldId id="441" r:id="rId49"/>
    <p:sldId id="476" r:id="rId50"/>
    <p:sldId id="442" r:id="rId51"/>
    <p:sldId id="443" r:id="rId52"/>
    <p:sldId id="437" r:id="rId53"/>
    <p:sldId id="462" r:id="rId54"/>
    <p:sldId id="464" r:id="rId55"/>
    <p:sldId id="465" r:id="rId56"/>
    <p:sldId id="463" r:id="rId57"/>
    <p:sldId id="466" r:id="rId58"/>
    <p:sldId id="467" r:id="rId59"/>
    <p:sldId id="468" r:id="rId60"/>
    <p:sldId id="469" r:id="rId61"/>
    <p:sldId id="470" r:id="rId62"/>
    <p:sldId id="471" r:id="rId63"/>
    <p:sldId id="472" r:id="rId64"/>
    <p:sldId id="473" r:id="rId65"/>
    <p:sldId id="477" r:id="rId66"/>
    <p:sldId id="461" r:id="rId67"/>
    <p:sldId id="382" r:id="rId68"/>
    <p:sldId id="444" r:id="rId69"/>
    <p:sldId id="445" r:id="rId70"/>
    <p:sldId id="446" r:id="rId71"/>
    <p:sldId id="447" r:id="rId72"/>
    <p:sldId id="448" r:id="rId73"/>
    <p:sldId id="478" r:id="rId74"/>
    <p:sldId id="449" r:id="rId75"/>
    <p:sldId id="450" r:id="rId76"/>
    <p:sldId id="451" r:id="rId77"/>
    <p:sldId id="456" r:id="rId78"/>
    <p:sldId id="457" r:id="rId79"/>
    <p:sldId id="422" r:id="rId80"/>
    <p:sldId id="353" r:id="rId81"/>
    <p:sldId id="354"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0AC"/>
    <a:srgbClr val="50556F"/>
    <a:srgbClr val="0B2242"/>
    <a:srgbClr val="C7DBC1"/>
    <a:srgbClr val="2C5364"/>
    <a:srgbClr val="74546A"/>
    <a:srgbClr val="8A4969"/>
    <a:srgbClr val="FABCA2"/>
    <a:srgbClr val="48587A"/>
    <a:srgbClr val="792D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03" autoAdjust="0"/>
    <p:restoredTop sz="88568" autoAdjust="0"/>
  </p:normalViewPr>
  <p:slideViewPr>
    <p:cSldViewPr snapToGrid="0" snapToObjects="1">
      <p:cViewPr varScale="1">
        <p:scale>
          <a:sx n="111" d="100"/>
          <a:sy n="111" d="100"/>
        </p:scale>
        <p:origin x="1770" y="11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handoutMaster" Target="handoutMasters/handoutMaster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theme" Target="theme/theme1.xml"/><Relationship Id="rId61" Type="http://schemas.openxmlformats.org/officeDocument/2006/relationships/slide" Target="slides/slide54.xml"/><Relationship Id="rId82"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F87ECC-D716-E74C-A047-D81661C6A948}" type="datetimeFigureOut">
              <a:rPr lang="en-US" smtClean="0"/>
              <a:t>3/31/2020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D9C945-AB76-9D47-AEAD-BB3662AA24F2}" type="slidenum">
              <a:rPr lang="en-US" smtClean="0"/>
              <a:t>‹#›</a:t>
            </a:fld>
            <a:endParaRPr lang="en-US"/>
          </a:p>
        </p:txBody>
      </p:sp>
    </p:spTree>
    <p:extLst>
      <p:ext uri="{BB962C8B-B14F-4D97-AF65-F5344CB8AC3E}">
        <p14:creationId xmlns:p14="http://schemas.microsoft.com/office/powerpoint/2010/main" val="110624796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2D1C12-526E-7442-B5D8-2C6AD898A168}" type="datetimeFigureOut">
              <a:rPr lang="en-US" smtClean="0"/>
              <a:t>3/31/2020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E3F89-25A8-F644-B331-4E14731F6589}" type="slidenum">
              <a:rPr lang="en-US" smtClean="0"/>
              <a:t>‹#›</a:t>
            </a:fld>
            <a:endParaRPr lang="en-US"/>
          </a:p>
        </p:txBody>
      </p:sp>
    </p:spTree>
    <p:extLst>
      <p:ext uri="{BB962C8B-B14F-4D97-AF65-F5344CB8AC3E}">
        <p14:creationId xmlns:p14="http://schemas.microsoft.com/office/powerpoint/2010/main" val="122110261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win.tue.nl/~wstomv/edu/2ip30/references/Kruchten4+1.pd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t-LT"/>
          </a:p>
        </p:txBody>
      </p:sp>
    </p:spTree>
    <p:extLst>
      <p:ext uri="{BB962C8B-B14F-4D97-AF65-F5344CB8AC3E}">
        <p14:creationId xmlns:p14="http://schemas.microsoft.com/office/powerpoint/2010/main" val="225925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0279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0403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4+1 Architectural view model was created by Philippe </a:t>
            </a:r>
            <a:r>
              <a:rPr lang="en-US" sz="1200" b="0" i="0" kern="1200" dirty="0" err="1">
                <a:solidFill>
                  <a:schemeClr val="tx1"/>
                </a:solidFill>
                <a:effectLst/>
                <a:latin typeface="+mn-lt"/>
                <a:ea typeface="+mn-ea"/>
                <a:cs typeface="+mn-cs"/>
              </a:rPr>
              <a:t>Kruchten</a:t>
            </a:r>
            <a:r>
              <a:rPr lang="en-US" sz="1200" b="0" i="0" kern="1200" dirty="0">
                <a:solidFill>
                  <a:schemeClr val="tx1"/>
                </a:solidFill>
                <a:effectLst/>
                <a:latin typeface="+mn-lt"/>
                <a:ea typeface="+mn-ea"/>
                <a:cs typeface="+mn-cs"/>
              </a:rPr>
              <a:t> and published, back in 1995, in his paper titled “</a:t>
            </a:r>
            <a:r>
              <a:rPr lang="en-US" sz="1200" b="0" i="0" u="none" strike="noStrike" kern="1200" dirty="0">
                <a:solidFill>
                  <a:schemeClr val="tx1"/>
                </a:solidFill>
                <a:effectLst/>
                <a:latin typeface="+mn-lt"/>
                <a:ea typeface="+mn-ea"/>
                <a:cs typeface="+mn-cs"/>
                <a:hlinkClick r:id="rId3"/>
              </a:rPr>
              <a:t>Architectural Blueprints—The “4+1” View Model of Software Architecture</a:t>
            </a:r>
            <a:r>
              <a:rPr lang="en-US" sz="1200" b="0" i="0" kern="1200" dirty="0">
                <a:solidFill>
                  <a:schemeClr val="tx1"/>
                </a:solidFill>
                <a:effectLst/>
                <a:latin typeface="+mn-lt"/>
                <a:ea typeface="+mn-ea"/>
                <a:cs typeface="+mn-cs"/>
              </a:rPr>
              <a:t>“.</a:t>
            </a:r>
            <a:endParaRPr lang="en-US" dirty="0"/>
          </a:p>
        </p:txBody>
      </p:sp>
    </p:spTree>
    <p:extLst>
      <p:ext uri="{BB962C8B-B14F-4D97-AF65-F5344CB8AC3E}">
        <p14:creationId xmlns:p14="http://schemas.microsoft.com/office/powerpoint/2010/main" val="1093161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https://www.youtube.com/watch?v=laSrDtYtkXU&amp;list=PLCku-ULHIQvlLC2gFqeoX-JtbEvmeoDhl&amp;index=1</a:t>
            </a:r>
          </a:p>
        </p:txBody>
      </p:sp>
    </p:spTree>
    <p:extLst>
      <p:ext uri="{BB962C8B-B14F-4D97-AF65-F5344CB8AC3E}">
        <p14:creationId xmlns:p14="http://schemas.microsoft.com/office/powerpoint/2010/main" val="39336927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tif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tif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tiff"/><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tiff"/><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ulinė skaidrė">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l="-6671" r="3392"/>
          <a:stretch/>
        </p:blipFill>
        <p:spPr>
          <a:xfrm rot="5400000">
            <a:off x="2724330" y="438334"/>
            <a:ext cx="6639888" cy="6199451"/>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pic>
        <p:nvPicPr>
          <p:cNvPr id="10" name="Picture 9"/>
          <p:cNvPicPr>
            <a:picLocks noChangeAspect="1"/>
          </p:cNvPicPr>
          <p:nvPr/>
        </p:nvPicPr>
        <p:blipFill>
          <a:blip r:embed="rId3"/>
          <a:stretch>
            <a:fillRect/>
          </a:stretch>
        </p:blipFill>
        <p:spPr>
          <a:xfrm>
            <a:off x="8077200" y="422490"/>
            <a:ext cx="635668" cy="724178"/>
          </a:xfrm>
          <a:prstGeom prst="rect">
            <a:avLst/>
          </a:prstGeom>
        </p:spPr>
      </p:pic>
    </p:spTree>
    <p:extLst>
      <p:ext uri="{BB962C8B-B14F-4D97-AF65-F5344CB8AC3E}">
        <p14:creationId xmlns:p14="http://schemas.microsoft.com/office/powerpoint/2010/main" val="1173341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t="-5267"/>
          <a:stretch/>
        </p:blipFill>
        <p:spPr>
          <a:xfrm rot="5400000">
            <a:off x="1672199" y="2877512"/>
            <a:ext cx="2461085" cy="5500686"/>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3" name="Rectangle 15">
            <a:extLst>
              <a:ext uri="{FF2B5EF4-FFF2-40B4-BE49-F238E27FC236}">
                <a16:creationId xmlns:a16="http://schemas.microsoft.com/office/drawing/2014/main" id="{627824FD-70E9-4723-A3AC-DC22F933D42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8C60AD12-819B-4DE6-B1AD-F43D73B2A29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39594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124844" y="2838845"/>
            <a:ext cx="2218199" cy="5820115"/>
          </a:xfrm>
          <a:prstGeom prst="rect">
            <a:avLst/>
          </a:prstGeom>
        </p:spPr>
      </p:pic>
      <p:pic>
        <p:nvPicPr>
          <p:cNvPr id="8" name="Picture 7"/>
          <p:cNvPicPr>
            <a:picLocks noChangeAspect="1"/>
          </p:cNvPicPr>
          <p:nvPr userDrawn="1"/>
        </p:nvPicPr>
        <p:blipFill>
          <a:blip r:embed="rId3"/>
          <a:stretch>
            <a:fillRect/>
          </a:stretch>
        </p:blipFill>
        <p:spPr>
          <a:xfrm>
            <a:off x="8077200" y="422490"/>
            <a:ext cx="635668" cy="724178"/>
          </a:xfrm>
          <a:prstGeom prst="rect">
            <a:avLst/>
          </a:prstGeom>
        </p:spPr>
      </p:pic>
      <p:sp>
        <p:nvSpPr>
          <p:cNvPr id="10" name="Rectangle 15">
            <a:extLst>
              <a:ext uri="{FF2B5EF4-FFF2-40B4-BE49-F238E27FC236}">
                <a16:creationId xmlns:a16="http://schemas.microsoft.com/office/drawing/2014/main" id="{2A358839-563D-4E19-8364-BAD66034C0E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a16="http://schemas.microsoft.com/office/drawing/2014/main" id="{8CFC78D5-A999-4F7E-B34F-1A97074492C6}"/>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4"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92207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682916" y="1357313"/>
            <a:ext cx="2461085" cy="5500686"/>
          </a:xfrm>
          <a:prstGeom prst="rect">
            <a:avLst/>
          </a:prstGeom>
        </p:spPr>
      </p:pic>
      <p:pic>
        <p:nvPicPr>
          <p:cNvPr id="10" name="Picture 9"/>
          <p:cNvPicPr>
            <a:picLocks noChangeAspect="1"/>
          </p:cNvPicPr>
          <p:nvPr userDrawn="1"/>
        </p:nvPicPr>
        <p:blipFill>
          <a:blip r:embed="rId3"/>
          <a:stretch>
            <a:fillRect/>
          </a:stretch>
        </p:blipFill>
        <p:spPr>
          <a:xfrm>
            <a:off x="8077200" y="422490"/>
            <a:ext cx="635668" cy="724178"/>
          </a:xfrm>
          <a:prstGeom prst="rect">
            <a:avLst/>
          </a:prstGeom>
        </p:spPr>
      </p:pic>
      <p:sp>
        <p:nvSpPr>
          <p:cNvPr id="9" name="Rectangle 15">
            <a:extLst>
              <a:ext uri="{FF2B5EF4-FFF2-40B4-BE49-F238E27FC236}">
                <a16:creationId xmlns:a16="http://schemas.microsoft.com/office/drawing/2014/main" id="{81ED5B9F-86E1-4196-9F9C-82226D97395C}"/>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4822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76180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3313722" y="1461865"/>
            <a:ext cx="5830279" cy="4843687"/>
            <a:chOff x="3313722" y="1068240"/>
            <a:chExt cx="5830279" cy="4843687"/>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19231" r="-1376" b="-6149"/>
            <a:stretch/>
          </p:blipFill>
          <p:spPr>
            <a:xfrm rot="5400000">
              <a:off x="4033754" y="348208"/>
              <a:ext cx="4390214" cy="583027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17614" r="-13441" b="-10542"/>
            <a:stretch/>
          </p:blipFill>
          <p:spPr>
            <a:xfrm rot="5400000">
              <a:off x="4334569" y="1102496"/>
              <a:ext cx="3807447" cy="5811416"/>
            </a:xfrm>
            <a:prstGeom prst="rect">
              <a:avLst/>
            </a:prstGeom>
          </p:spPr>
        </p:pic>
      </p:grpSp>
      <p:sp>
        <p:nvSpPr>
          <p:cNvPr id="13"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006675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6567133" y="2287681"/>
            <a:ext cx="2576867" cy="4578271"/>
          </a:xfrm>
          <a:prstGeom prst="rect">
            <a:avLst/>
          </a:prstGeom>
        </p:spPr>
      </p:pic>
      <p:pic>
        <p:nvPicPr>
          <p:cNvPr id="10" name="Picture 9"/>
          <p:cNvPicPr>
            <a:picLocks noChangeAspect="1"/>
          </p:cNvPicPr>
          <p:nvPr userDrawn="1"/>
        </p:nvPicPr>
        <p:blipFill>
          <a:blip r:embed="rId3"/>
          <a:stretch>
            <a:fillRect/>
          </a:stretch>
        </p:blipFill>
        <p:spPr>
          <a:xfrm>
            <a:off x="8077200" y="422490"/>
            <a:ext cx="635668" cy="724178"/>
          </a:xfrm>
          <a:prstGeom prst="rect">
            <a:avLst/>
          </a:prstGeom>
        </p:spPr>
      </p:pic>
      <p:sp>
        <p:nvSpPr>
          <p:cNvPr id="12"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5"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07788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stretch>
            <a:fillRect/>
          </a:stretch>
        </p:blipFill>
        <p:spPr>
          <a:xfrm>
            <a:off x="8077200" y="422490"/>
            <a:ext cx="635668" cy="724178"/>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r="-2532" b="-5193"/>
          <a:stretch/>
        </p:blipFill>
        <p:spPr>
          <a:xfrm rot="16200000">
            <a:off x="1671680" y="4058354"/>
            <a:ext cx="1280368" cy="4318928"/>
          </a:xfrm>
          <a:prstGeom prst="rect">
            <a:avLst/>
          </a:prstGeom>
        </p:spPr>
      </p:pic>
      <p:sp>
        <p:nvSpPr>
          <p:cNvPr id="13"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74197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screen">
            <a:extLst>
              <a:ext uri="{28A0092B-C50C-407E-A947-70E740481C1C}">
                <a14:useLocalDpi xmlns:a14="http://schemas.microsoft.com/office/drawing/2010/main"/>
              </a:ext>
            </a:extLst>
          </a:blip>
          <a:srcRect l="-6153" t="-6000"/>
          <a:stretch/>
        </p:blipFill>
        <p:spPr>
          <a:xfrm rot="5400000">
            <a:off x="1490661" y="3052797"/>
            <a:ext cx="2314544" cy="5295867"/>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9"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20"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882559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8077200" y="422490"/>
            <a:ext cx="635668" cy="724178"/>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45906" b="-408"/>
          <a:stretch/>
        </p:blipFill>
        <p:spPr>
          <a:xfrm rot="5400000">
            <a:off x="4966121" y="2691697"/>
            <a:ext cx="2667022" cy="5688737"/>
          </a:xfrm>
          <a:prstGeom prst="rect">
            <a:avLst/>
          </a:prstGeom>
        </p:spPr>
      </p:pic>
      <p:sp>
        <p:nvSpPr>
          <p:cNvPr id="12"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5"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6"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358755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sp>
        <p:nvSpPr>
          <p:cNvPr id="14"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l="-6153" t="-6000"/>
          <a:stretch/>
        </p:blipFill>
        <p:spPr>
          <a:xfrm>
            <a:off x="6829456" y="1562134"/>
            <a:ext cx="2314544" cy="5295867"/>
          </a:xfrm>
          <a:prstGeom prst="rect">
            <a:avLst/>
          </a:prstGeom>
        </p:spPr>
      </p:pic>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824482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14921" t="16470" r="-24239" b="-18483"/>
          <a:stretch/>
        </p:blipFill>
        <p:spPr>
          <a:xfrm rot="5400000">
            <a:off x="3393055" y="944100"/>
            <a:ext cx="4846649" cy="6655242"/>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l="-30835" t="-379" b="-1"/>
          <a:stretch/>
        </p:blipFill>
        <p:spPr>
          <a:xfrm rot="5400000">
            <a:off x="4145794" y="1215706"/>
            <a:ext cx="4098150" cy="5898263"/>
          </a:xfrm>
          <a:prstGeom prst="rect">
            <a:avLst/>
          </a:prstGeom>
        </p:spPr>
      </p:pic>
      <p:sp>
        <p:nvSpPr>
          <p:cNvPr id="11" name="Text Placeholder 12"/>
          <p:cNvSpPr>
            <a:spLocks noGrp="1"/>
          </p:cNvSpPr>
          <p:nvPr userDrawn="1">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pic>
        <p:nvPicPr>
          <p:cNvPr id="7" name="Picture 6">
            <a:extLst>
              <a:ext uri="{FF2B5EF4-FFF2-40B4-BE49-F238E27FC236}">
                <a16:creationId xmlns:a16="http://schemas.microsoft.com/office/drawing/2014/main" id="{A5ACA0E0-61CB-4CF1-9993-B3963192F61C}"/>
              </a:ext>
            </a:extLst>
          </p:cNvPr>
          <p:cNvPicPr>
            <a:picLocks noChangeAspect="1"/>
          </p:cNvPicPr>
          <p:nvPr userDrawn="1"/>
        </p:nvPicPr>
        <p:blipFill>
          <a:blip r:embed="rId4"/>
          <a:stretch>
            <a:fillRect/>
          </a:stretch>
        </p:blipFill>
        <p:spPr>
          <a:xfrm>
            <a:off x="8077200" y="422490"/>
            <a:ext cx="635668" cy="724178"/>
          </a:xfrm>
          <a:prstGeom prst="rect">
            <a:avLst/>
          </a:prstGeom>
        </p:spPr>
      </p:pic>
    </p:spTree>
    <p:extLst>
      <p:ext uri="{BB962C8B-B14F-4D97-AF65-F5344CB8AC3E}">
        <p14:creationId xmlns:p14="http://schemas.microsoft.com/office/powerpoint/2010/main" val="2052247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7342095" y="2998614"/>
            <a:ext cx="1801906" cy="3859386"/>
          </a:xfrm>
          <a:prstGeom prst="rect">
            <a:avLst/>
          </a:prstGeom>
        </p:spPr>
      </p:pic>
      <p:sp>
        <p:nvSpPr>
          <p:cNvPr id="8"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pic>
        <p:nvPicPr>
          <p:cNvPr id="10" name="Picture 9"/>
          <p:cNvPicPr>
            <a:picLocks noChangeAspect="1"/>
          </p:cNvPicPr>
          <p:nvPr/>
        </p:nvPicPr>
        <p:blipFill>
          <a:blip r:embed="rId3"/>
          <a:stretch>
            <a:fillRect/>
          </a:stretch>
        </p:blipFill>
        <p:spPr>
          <a:xfrm>
            <a:off x="8077200" y="422490"/>
            <a:ext cx="635668" cy="724178"/>
          </a:xfrm>
          <a:prstGeom prst="rect">
            <a:avLst/>
          </a:prstGeom>
        </p:spPr>
      </p:pic>
      <p:sp>
        <p:nvSpPr>
          <p:cNvPr id="11" name="Rectangle 10"/>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4"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14702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pic>
        <p:nvPicPr>
          <p:cNvPr id="15" name="Picture 1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6339966" y="2284244"/>
            <a:ext cx="2804034" cy="4585330"/>
          </a:xfrm>
          <a:prstGeom prst="rect">
            <a:avLst/>
          </a:prstGeom>
        </p:spPr>
      </p:pic>
      <p:sp>
        <p:nvSpPr>
          <p:cNvPr id="16"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0" y="422490"/>
            <a:ext cx="7356763"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931130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1661581" y="3880468"/>
            <a:ext cx="1125655" cy="4829414"/>
          </a:xfrm>
          <a:prstGeom prst="rect">
            <a:avLst/>
          </a:prstGeom>
        </p:spPr>
      </p:pic>
      <p:pic>
        <p:nvPicPr>
          <p:cNvPr id="18" name="Picture 17"/>
          <p:cNvPicPr>
            <a:picLocks noChangeAspect="1"/>
          </p:cNvPicPr>
          <p:nvPr userDrawn="1"/>
        </p:nvPicPr>
        <p:blipFill>
          <a:blip r:embed="rId3"/>
          <a:stretch>
            <a:fillRect/>
          </a:stretch>
        </p:blipFill>
        <p:spPr>
          <a:xfrm>
            <a:off x="8077200" y="422490"/>
            <a:ext cx="635668" cy="724178"/>
          </a:xfrm>
          <a:prstGeom prst="rect">
            <a:avLst/>
          </a:prstGeom>
        </p:spPr>
      </p:pic>
      <p:sp>
        <p:nvSpPr>
          <p:cNvPr id="11" name="Rectangle 10">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0" y="422490"/>
            <a:ext cx="7356763"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Tree>
    <p:extLst>
      <p:ext uri="{BB962C8B-B14F-4D97-AF65-F5344CB8AC3E}">
        <p14:creationId xmlns:p14="http://schemas.microsoft.com/office/powerpoint/2010/main" val="1791271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screen">
            <a:extLst>
              <a:ext uri="{28A0092B-C50C-407E-A947-70E740481C1C}">
                <a14:useLocalDpi xmlns:a14="http://schemas.microsoft.com/office/drawing/2010/main"/>
              </a:ext>
            </a:extLst>
          </a:blip>
          <a:srcRect l="-5668" t="-15846"/>
          <a:stretch/>
        </p:blipFill>
        <p:spPr>
          <a:xfrm rot="5400000">
            <a:off x="1659618" y="3121602"/>
            <a:ext cx="2229185" cy="5243619"/>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7" name="Rectangle 16">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8" name="Rectangle 17">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19248061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8077200" y="422490"/>
            <a:ext cx="635668" cy="724178"/>
          </a:xfrm>
          <a:prstGeom prst="rect">
            <a:avLst/>
          </a:prstGeom>
        </p:spPr>
      </p:pic>
      <p:sp>
        <p:nvSpPr>
          <p:cNvPr id="14" name="Rectangle 13">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4">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l="-60814" b="-17059"/>
          <a:stretch/>
        </p:blipFill>
        <p:spPr>
          <a:xfrm rot="5400000">
            <a:off x="4547594" y="2261595"/>
            <a:ext cx="2657787" cy="6535025"/>
          </a:xfrm>
          <a:prstGeom prst="rect">
            <a:avLst/>
          </a:prstGeom>
        </p:spPr>
      </p:pic>
      <p:sp>
        <p:nvSpPr>
          <p:cNvPr id="10"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202517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sp>
        <p:nvSpPr>
          <p:cNvPr id="9" name="Rectangle 8">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0">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l="-5668" t="-15846"/>
          <a:stretch/>
        </p:blipFill>
        <p:spPr>
          <a:xfrm>
            <a:off x="6914816" y="1614383"/>
            <a:ext cx="2229185" cy="5243619"/>
          </a:xfrm>
          <a:prstGeom prst="rect">
            <a:avLst/>
          </a:prstGeom>
        </p:spPr>
      </p:pic>
      <p:sp>
        <p:nvSpPr>
          <p:cNvPr id="14"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Tree>
    <p:extLst>
      <p:ext uri="{BB962C8B-B14F-4D97-AF65-F5344CB8AC3E}">
        <p14:creationId xmlns:p14="http://schemas.microsoft.com/office/powerpoint/2010/main" val="18903630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2488759" y="1848396"/>
            <a:ext cx="6655242" cy="4846649"/>
            <a:chOff x="2488759" y="2192344"/>
            <a:chExt cx="6655242" cy="4846649"/>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14921" t="16470" r="-24239" b="-18483"/>
            <a:stretch/>
          </p:blipFill>
          <p:spPr>
            <a:xfrm rot="5400000">
              <a:off x="3393055" y="1288048"/>
              <a:ext cx="4846649" cy="6655242"/>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l="-30835" t="-379" b="-1"/>
            <a:stretch/>
          </p:blipFill>
          <p:spPr>
            <a:xfrm rot="5400000">
              <a:off x="4145794" y="1559654"/>
              <a:ext cx="4098150" cy="5898263"/>
            </a:xfrm>
            <a:prstGeom prst="rect">
              <a:avLst/>
            </a:prstGeom>
          </p:spPr>
        </p:pic>
      </p:gr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3517944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Pavadinimas ir teksta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pic>
        <p:nvPicPr>
          <p:cNvPr id="15" name="Picture 1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10800000">
            <a:off x="6339966" y="2284244"/>
            <a:ext cx="2804034" cy="4585330"/>
          </a:xfrm>
          <a:prstGeom prst="rect">
            <a:avLst/>
          </a:prstGeom>
        </p:spPr>
      </p:pic>
      <p:sp>
        <p:nvSpPr>
          <p:cNvPr id="16"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36700775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1661581" y="3880468"/>
            <a:ext cx="1125655" cy="4829414"/>
          </a:xfrm>
          <a:prstGeom prst="rect">
            <a:avLst/>
          </a:prstGeom>
        </p:spPr>
      </p:pic>
      <p:pic>
        <p:nvPicPr>
          <p:cNvPr id="18" name="Picture 17"/>
          <p:cNvPicPr>
            <a:picLocks noChangeAspect="1"/>
          </p:cNvPicPr>
          <p:nvPr userDrawn="1"/>
        </p:nvPicPr>
        <p:blipFill>
          <a:blip r:embed="rId3"/>
          <a:stretch>
            <a:fillRect/>
          </a:stretch>
        </p:blipFill>
        <p:spPr>
          <a:xfrm>
            <a:off x="8077200" y="422490"/>
            <a:ext cx="635668" cy="724178"/>
          </a:xfrm>
          <a:prstGeom prst="rect">
            <a:avLst/>
          </a:prstGeom>
        </p:spPr>
      </p:pic>
      <p:sp>
        <p:nvSpPr>
          <p:cNvPr id="11" name="Rectangle 10">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Tree>
    <p:extLst>
      <p:ext uri="{BB962C8B-B14F-4D97-AF65-F5344CB8AC3E}">
        <p14:creationId xmlns:p14="http://schemas.microsoft.com/office/powerpoint/2010/main" val="3407335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ekstas ir paveikslėlis">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screen">
            <a:extLst>
              <a:ext uri="{28A0092B-C50C-407E-A947-70E740481C1C}">
                <a14:useLocalDpi xmlns:a14="http://schemas.microsoft.com/office/drawing/2010/main"/>
              </a:ext>
            </a:extLst>
          </a:blip>
          <a:srcRect l="-5668" t="-15846"/>
          <a:stretch/>
        </p:blipFill>
        <p:spPr>
          <a:xfrm rot="5400000">
            <a:off x="1659618" y="3121602"/>
            <a:ext cx="2229185" cy="5243619"/>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a:stretch>
            <a:fillRect/>
          </a:stretch>
        </p:blipFill>
        <p:spPr>
          <a:xfrm>
            <a:off x="8077200" y="422490"/>
            <a:ext cx="635668" cy="724178"/>
          </a:xfrm>
          <a:prstGeom prst="rect">
            <a:avLst/>
          </a:prstGeom>
        </p:spPr>
      </p:pic>
      <p:sp>
        <p:nvSpPr>
          <p:cNvPr id="17" name="Rectangle 16">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8" name="Rectangle 17">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28720237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8077200" y="422490"/>
            <a:ext cx="635668" cy="724178"/>
          </a:xfrm>
          <a:prstGeom prst="rect">
            <a:avLst/>
          </a:prstGeom>
        </p:spPr>
      </p:pic>
      <p:sp>
        <p:nvSpPr>
          <p:cNvPr id="14" name="Rectangle 13">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4">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l="-60814" b="-17059"/>
          <a:stretch/>
        </p:blipFill>
        <p:spPr>
          <a:xfrm rot="5400000">
            <a:off x="4547594" y="2261595"/>
            <a:ext cx="2657787" cy="6535025"/>
          </a:xfrm>
          <a:prstGeom prst="rect">
            <a:avLst/>
          </a:prstGeom>
        </p:spPr>
      </p:pic>
      <p:sp>
        <p:nvSpPr>
          <p:cNvPr id="10"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Tree>
    <p:extLst>
      <p:ext uri="{BB962C8B-B14F-4D97-AF65-F5344CB8AC3E}">
        <p14:creationId xmlns:p14="http://schemas.microsoft.com/office/powerpoint/2010/main" val="485889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sp>
        <p:nvSpPr>
          <p:cNvPr id="6" name="Rectangle 5"/>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7" name="Rectangle 6"/>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8" name="Picture 7"/>
          <p:cNvPicPr>
            <a:picLocks noChangeAspect="1"/>
          </p:cNvPicPr>
          <p:nvPr/>
        </p:nvPicPr>
        <p:blipFill>
          <a:blip r:embed="rId3"/>
          <a:stretch>
            <a:fillRect/>
          </a:stretch>
        </p:blipFill>
        <p:spPr>
          <a:xfrm>
            <a:off x="8077200" y="422490"/>
            <a:ext cx="635668" cy="724178"/>
          </a:xfrm>
          <a:prstGeom prst="rect">
            <a:avLst/>
          </a:prstGeom>
        </p:spPr>
      </p:pic>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6542118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8077200" y="422490"/>
            <a:ext cx="635668" cy="724178"/>
          </a:xfrm>
          <a:prstGeom prst="rect">
            <a:avLst/>
          </a:prstGeom>
        </p:spPr>
      </p:pic>
      <p:sp>
        <p:nvSpPr>
          <p:cNvPr id="9" name="Rectangle 8">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0">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l="-5668" t="-15846"/>
          <a:stretch/>
        </p:blipFill>
        <p:spPr>
          <a:xfrm>
            <a:off x="6914816" y="1614383"/>
            <a:ext cx="2229185" cy="5243619"/>
          </a:xfrm>
          <a:prstGeom prst="rect">
            <a:avLst/>
          </a:prstGeom>
        </p:spPr>
      </p:pic>
      <p:sp>
        <p:nvSpPr>
          <p:cNvPr id="14"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Tree>
    <p:extLst>
      <p:ext uri="{BB962C8B-B14F-4D97-AF65-F5344CB8AC3E}">
        <p14:creationId xmlns:p14="http://schemas.microsoft.com/office/powerpoint/2010/main" val="4125274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l="-80903"/>
          <a:stretch/>
        </p:blipFill>
        <p:spPr>
          <a:xfrm rot="5400000">
            <a:off x="189753" y="2502648"/>
            <a:ext cx="4318000" cy="4392707"/>
          </a:xfrm>
          <a:prstGeom prst="rect">
            <a:avLst/>
          </a:prstGeom>
        </p:spPr>
      </p:pic>
      <p:sp>
        <p:nvSpPr>
          <p:cNvPr id="4"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pic>
        <p:nvPicPr>
          <p:cNvPr id="8" name="Picture 7"/>
          <p:cNvPicPr>
            <a:picLocks noChangeAspect="1"/>
          </p:cNvPicPr>
          <p:nvPr/>
        </p:nvPicPr>
        <p:blipFill>
          <a:blip r:embed="rId3"/>
          <a:stretch>
            <a:fillRect/>
          </a:stretch>
        </p:blipFill>
        <p:spPr>
          <a:xfrm>
            <a:off x="8077200" y="422490"/>
            <a:ext cx="635668" cy="724178"/>
          </a:xfrm>
          <a:prstGeom prst="rect">
            <a:avLst/>
          </a:prstGeom>
        </p:spPr>
      </p:pic>
      <p:sp>
        <p:nvSpPr>
          <p:cNvPr id="9" name="Rectangle 8"/>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015588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5929398" y="3643406"/>
            <a:ext cx="2327849" cy="4101352"/>
          </a:xfrm>
          <a:prstGeom prst="rect">
            <a:avLst/>
          </a:prstGeom>
        </p:spPr>
      </p:pic>
      <p:sp>
        <p:nvSpPr>
          <p:cNvPr id="3" name="Picture Placeholder 6"/>
          <p:cNvSpPr>
            <a:spLocks noGrp="1"/>
          </p:cNvSpPr>
          <p:nvPr>
            <p:ph type="pic" sz="quarter" idx="12" hasCustomPrompt="1"/>
          </p:nvPr>
        </p:nvSpPr>
        <p:spPr>
          <a:xfrm>
            <a:off x="457203" y="3196205"/>
            <a:ext cx="8227078" cy="2860645"/>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5"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pic>
        <p:nvPicPr>
          <p:cNvPr id="8" name="Picture 7"/>
          <p:cNvPicPr>
            <a:picLocks noChangeAspect="1"/>
          </p:cNvPicPr>
          <p:nvPr/>
        </p:nvPicPr>
        <p:blipFill>
          <a:blip r:embed="rId3"/>
          <a:stretch>
            <a:fillRect/>
          </a:stretch>
        </p:blipFill>
        <p:spPr>
          <a:xfrm>
            <a:off x="8077200" y="422490"/>
            <a:ext cx="635668" cy="724178"/>
          </a:xfrm>
          <a:prstGeom prst="rect">
            <a:avLst/>
          </a:prstGeom>
        </p:spPr>
      </p:pic>
      <p:sp>
        <p:nvSpPr>
          <p:cNvPr id="9" name="Rectangle 8"/>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79120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l="-93237"/>
          <a:stretch/>
        </p:blipFill>
        <p:spPr>
          <a:xfrm>
            <a:off x="4826001" y="1397000"/>
            <a:ext cx="4318000" cy="5461000"/>
          </a:xfrm>
          <a:prstGeom prst="rect">
            <a:avLst/>
          </a:prstGeom>
        </p:spPr>
      </p:pic>
      <p:sp>
        <p:nvSpPr>
          <p:cNvPr id="7" name="Rectangle 6"/>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8" name="Rectangle 7"/>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0" name="Picture 9"/>
          <p:cNvPicPr>
            <a:picLocks noChangeAspect="1"/>
          </p:cNvPicPr>
          <p:nvPr/>
        </p:nvPicPr>
        <p:blipFill>
          <a:blip r:embed="rId3"/>
          <a:stretch>
            <a:fillRect/>
          </a:stretch>
        </p:blipFill>
        <p:spPr>
          <a:xfrm>
            <a:off x="8077200" y="422490"/>
            <a:ext cx="635668" cy="724178"/>
          </a:xfrm>
          <a:prstGeom prst="rect">
            <a:avLst/>
          </a:prstGeom>
        </p:spPr>
      </p:pic>
      <p:sp>
        <p:nvSpPr>
          <p:cNvPr id="9" name="Picture Placeholder 6"/>
          <p:cNvSpPr>
            <a:spLocks noGrp="1"/>
          </p:cNvSpPr>
          <p:nvPr>
            <p:ph type="pic" sz="quarter" idx="12" hasCustomPrompt="1"/>
          </p:nvPr>
        </p:nvSpPr>
        <p:spPr>
          <a:xfrm>
            <a:off x="457203" y="2683461"/>
            <a:ext cx="8227078" cy="3373390"/>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4"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46734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b="-3150"/>
          <a:stretch/>
        </p:blipFill>
        <p:spPr>
          <a:xfrm rot="5400000">
            <a:off x="2467543" y="181543"/>
            <a:ext cx="5640530" cy="7712384"/>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366643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b="-25466"/>
          <a:stretch/>
        </p:blipFill>
        <p:spPr>
          <a:xfrm rot="10800000">
            <a:off x="6682916" y="1357314"/>
            <a:ext cx="2461085" cy="5500686"/>
          </a:xfrm>
          <a:prstGeom prst="rect">
            <a:avLst/>
          </a:prstGeom>
        </p:spPr>
      </p:pic>
      <p:pic>
        <p:nvPicPr>
          <p:cNvPr id="10" name="Picture 9"/>
          <p:cNvPicPr>
            <a:picLocks noChangeAspect="1"/>
          </p:cNvPicPr>
          <p:nvPr userDrawn="1"/>
        </p:nvPicPr>
        <p:blipFill>
          <a:blip r:embed="rId3"/>
          <a:stretch>
            <a:fillRect/>
          </a:stretch>
        </p:blipFill>
        <p:spPr>
          <a:xfrm>
            <a:off x="8077200" y="422490"/>
            <a:ext cx="635668" cy="724178"/>
          </a:xfrm>
          <a:prstGeom prst="rect">
            <a:avLst/>
          </a:prstGeom>
        </p:spPr>
      </p:pic>
      <p:sp>
        <p:nvSpPr>
          <p:cNvPr id="16" name="Rectangle 15"/>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413339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pic>
        <p:nvPicPr>
          <p:cNvPr id="18" name="Picture 17"/>
          <p:cNvPicPr>
            <a:picLocks noChangeAspect="1"/>
          </p:cNvPicPr>
          <p:nvPr userDrawn="1"/>
        </p:nvPicPr>
        <p:blipFill>
          <a:blip r:embed="rId3"/>
          <a:stretch>
            <a:fillRect/>
          </a:stretch>
        </p:blipFill>
        <p:spPr>
          <a:xfrm>
            <a:off x="8077200" y="422490"/>
            <a:ext cx="635668" cy="724178"/>
          </a:xfrm>
          <a:prstGeom prst="rect">
            <a:avLst/>
          </a:prstGeom>
        </p:spPr>
      </p:pic>
      <p:sp>
        <p:nvSpPr>
          <p:cNvPr id="8" name="Rectangle 15">
            <a:extLst>
              <a:ext uri="{FF2B5EF4-FFF2-40B4-BE49-F238E27FC236}">
                <a16:creationId xmlns:a16="http://schemas.microsoft.com/office/drawing/2014/main" id="{018EA438-2102-4C7A-B211-5BBE705837AE}"/>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9" name="Rectangle 16">
            <a:extLst>
              <a:ext uri="{FF2B5EF4-FFF2-40B4-BE49-F238E27FC236}">
                <a16:creationId xmlns:a16="http://schemas.microsoft.com/office/drawing/2014/main" id="{A299A504-7761-4AFC-A158-E66D5F5B9378}"/>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20909780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287560"/>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63638019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77919336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9420946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67157236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57" r:id="rId7"/>
    <p:sldLayoutId id="2147483758" r:id="rId8"/>
    <p:sldLayoutId id="2147483759" r:id="rId9"/>
    <p:sldLayoutId id="2147483760" r:id="rId10"/>
    <p:sldLayoutId id="2147483761" r:id="rId11"/>
    <p:sldLayoutId id="21474837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5.png"/><Relationship Id="rId1" Type="http://schemas.openxmlformats.org/officeDocument/2006/relationships/slideLayout" Target="../slideLayouts/slideLayout21.xml"/><Relationship Id="rId4" Type="http://schemas.openxmlformats.org/officeDocument/2006/relationships/hyperlink" Target="https://herbertograca.com/2019/08/12/documenting-software-architectur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5.png"/><Relationship Id="rId1" Type="http://schemas.openxmlformats.org/officeDocument/2006/relationships/slideLayout" Target="../slideLayouts/slideLayout2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5.png"/><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5.png"/><Relationship Id="rId1" Type="http://schemas.openxmlformats.org/officeDocument/2006/relationships/slideLayout" Target="../slideLayouts/slideLayout21.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25.png"/><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5.png"/><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25.png"/><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21.xml"/><Relationship Id="rId5" Type="http://schemas.openxmlformats.org/officeDocument/2006/relationships/image" Target="../media/image33.png"/><Relationship Id="rId4" Type="http://schemas.openxmlformats.org/officeDocument/2006/relationships/image" Target="../media/image32.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25.png"/><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25.png"/><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25.png"/><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25.png"/><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25.png"/><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25.png"/><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25.png"/><Relationship Id="rId1" Type="http://schemas.openxmlformats.org/officeDocument/2006/relationships/slideLayout" Target="../slideLayouts/slideLayout21.xml"/><Relationship Id="rId4" Type="http://schemas.openxmlformats.org/officeDocument/2006/relationships/image" Target="../media/image38.jpg"/></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5.png"/><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25.png"/><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8.jpg"/></Relationships>
</file>

<file path=ppt/slides/_rels/slide4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5.png"/><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25.png"/><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8.jp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5.png"/><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5.png"/><Relationship Id="rId1" Type="http://schemas.openxmlformats.org/officeDocument/2006/relationships/slideLayout" Target="../slideLayouts/slideLayout21.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1.xml"/><Relationship Id="rId6" Type="http://schemas.openxmlformats.org/officeDocument/2006/relationships/image" Target="../media/image38.jpg"/><Relationship Id="rId5" Type="http://schemas.openxmlformats.org/officeDocument/2006/relationships/image" Target="../media/image37.png"/><Relationship Id="rId4" Type="http://schemas.openxmlformats.org/officeDocument/2006/relationships/image" Target="../media/image36.png"/></Relationships>
</file>

<file path=ppt/slides/_rels/slide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4"/>
          </p:nvPr>
        </p:nvSpPr>
        <p:spPr>
          <a:xfrm>
            <a:off x="483079" y="5753103"/>
            <a:ext cx="2743199" cy="1104899"/>
          </a:xfrm>
        </p:spPr>
        <p:txBody>
          <a:bodyPr/>
          <a:lstStyle/>
          <a:p>
            <a:pPr algn="ctr"/>
            <a:r>
              <a:rPr lang="lt-LT" sz="1800" dirty="0" err="1"/>
              <a:t>Assoc</a:t>
            </a:r>
            <a:r>
              <a:rPr lang="lt-LT" sz="1800" dirty="0"/>
              <a:t> </a:t>
            </a:r>
            <a:r>
              <a:rPr lang="lt-LT" sz="1800" dirty="0" err="1"/>
              <a:t>prof</a:t>
            </a:r>
            <a:r>
              <a:rPr lang="en-US" sz="1800" dirty="0"/>
              <a:t>. </a:t>
            </a:r>
            <a:r>
              <a:rPr lang="lt-LT" sz="1800" dirty="0"/>
              <a:t>dr. </a:t>
            </a:r>
            <a:r>
              <a:rPr lang="en-US" sz="1800" dirty="0"/>
              <a:t>Tomas </a:t>
            </a:r>
            <a:r>
              <a:rPr lang="en-US" sz="1800" dirty="0" err="1"/>
              <a:t>Bla</a:t>
            </a:r>
            <a:r>
              <a:rPr lang="lt-LT" sz="1800" dirty="0"/>
              <a:t>ž</a:t>
            </a:r>
            <a:r>
              <a:rPr lang="en-US" sz="1800" dirty="0" err="1"/>
              <a:t>auskas</a:t>
            </a:r>
            <a:r>
              <a:rPr lang="lt-LT" sz="1800" dirty="0"/>
              <a:t>, 201</a:t>
            </a:r>
            <a:r>
              <a:rPr lang="en-US" sz="1800" dirty="0"/>
              <a:t>8</a:t>
            </a:r>
            <a:r>
              <a:rPr lang="lt-LT" sz="1800" dirty="0"/>
              <a:t> </a:t>
            </a:r>
          </a:p>
        </p:txBody>
      </p:sp>
      <p:sp>
        <p:nvSpPr>
          <p:cNvPr id="6" name="Text Placeholder 5"/>
          <p:cNvSpPr>
            <a:spLocks noGrp="1"/>
          </p:cNvSpPr>
          <p:nvPr>
            <p:ph type="body" sz="quarter" idx="13"/>
          </p:nvPr>
        </p:nvSpPr>
        <p:spPr/>
        <p:txBody>
          <a:bodyPr/>
          <a:lstStyle/>
          <a:p>
            <a:r>
              <a:rPr lang="lt-LT" sz="4000" dirty="0" err="1"/>
              <a:t>Software</a:t>
            </a:r>
            <a:r>
              <a:rPr lang="lt-LT" sz="4000" dirty="0"/>
              <a:t> </a:t>
            </a:r>
            <a:r>
              <a:rPr lang="lt-LT" sz="4000" dirty="0" err="1"/>
              <a:t>Engineering</a:t>
            </a:r>
            <a:endParaRPr lang="lt-LT" sz="4000" dirty="0"/>
          </a:p>
          <a:p>
            <a:r>
              <a:rPr lang="en-US" sz="4000" dirty="0"/>
              <a:t>System Modeling</a:t>
            </a:r>
          </a:p>
        </p:txBody>
      </p:sp>
      <p:sp>
        <p:nvSpPr>
          <p:cNvPr id="3" name="Rectangle 2">
            <a:extLst>
              <a:ext uri="{FF2B5EF4-FFF2-40B4-BE49-F238E27FC236}">
                <a16:creationId xmlns:a16="http://schemas.microsoft.com/office/drawing/2014/main" id="{39D20687-FE1A-4F18-A7FA-1F185A119BCE}"/>
              </a:ext>
            </a:extLst>
          </p:cNvPr>
          <p:cNvSpPr/>
          <p:nvPr/>
        </p:nvSpPr>
        <p:spPr>
          <a:xfrm>
            <a:off x="4572000" y="6484620"/>
            <a:ext cx="342900" cy="2819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pic>
        <p:nvPicPr>
          <p:cNvPr id="5" name="Picture 4"/>
          <p:cNvPicPr>
            <a:picLocks noChangeAspect="1"/>
          </p:cNvPicPr>
          <p:nvPr/>
        </p:nvPicPr>
        <p:blipFill>
          <a:blip r:embed="rId3"/>
          <a:stretch>
            <a:fillRect/>
          </a:stretch>
        </p:blipFill>
        <p:spPr>
          <a:xfrm>
            <a:off x="7356328" y="422490"/>
            <a:ext cx="578659" cy="727234"/>
          </a:xfrm>
          <a:prstGeom prst="rect">
            <a:avLst/>
          </a:prstGeom>
        </p:spPr>
      </p:pic>
    </p:spTree>
    <p:extLst>
      <p:ext uri="{BB962C8B-B14F-4D97-AF65-F5344CB8AC3E}">
        <p14:creationId xmlns:p14="http://schemas.microsoft.com/office/powerpoint/2010/main" val="274837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An example: </a:t>
            </a:r>
            <a:br>
              <a:rPr lang="en-US" dirty="0"/>
            </a:br>
            <a:r>
              <a:rPr lang="en-US" dirty="0"/>
              <a:t>4+1 Architectural view model</a:t>
            </a:r>
          </a:p>
        </p:txBody>
      </p:sp>
      <p:sp>
        <p:nvSpPr>
          <p:cNvPr id="3" name="Text Placeholder 2"/>
          <p:cNvSpPr>
            <a:spLocks noGrp="1"/>
          </p:cNvSpPr>
          <p:nvPr>
            <p:ph type="body" sz="quarter" idx="12"/>
          </p:nvPr>
        </p:nvSpPr>
        <p:spPr>
          <a:xfrm>
            <a:off x="536334" y="1652954"/>
            <a:ext cx="7965828" cy="4573035"/>
          </a:xfrm>
        </p:spPr>
        <p:txBody>
          <a:bodyPr/>
          <a:lstStyle/>
          <a:p>
            <a:r>
              <a:rPr lang="en-US" sz="1600" b="1" i="1" dirty="0"/>
              <a:t>Development view</a:t>
            </a:r>
            <a:r>
              <a:rPr lang="en-US" sz="1600" dirty="0"/>
              <a:t>: illustrates a system from a programmer's perspective and is concerned with software management. It uses the UML </a:t>
            </a:r>
            <a:r>
              <a:rPr lang="en-US" sz="1600" b="1" dirty="0"/>
              <a:t>Component diagram </a:t>
            </a:r>
            <a:r>
              <a:rPr lang="en-US" sz="1600" dirty="0"/>
              <a:t>as well as </a:t>
            </a:r>
            <a:r>
              <a:rPr lang="en-US" sz="1600" b="1" dirty="0"/>
              <a:t>Package diagram</a:t>
            </a:r>
            <a:r>
              <a:rPr lang="en-US" sz="1600" dirty="0"/>
              <a:t> to describe system components. </a:t>
            </a:r>
          </a:p>
          <a:p>
            <a:r>
              <a:rPr lang="en-US" sz="1600" b="1" i="1" dirty="0"/>
              <a:t>Logical view</a:t>
            </a:r>
            <a:r>
              <a:rPr lang="en-US" sz="1600" dirty="0"/>
              <a:t>: concerned with the functionality that the system provides to end-users. It includes </a:t>
            </a:r>
            <a:r>
              <a:rPr lang="en-US" sz="1600" b="1" dirty="0"/>
              <a:t>class diagrams</a:t>
            </a:r>
            <a:r>
              <a:rPr lang="en-US" sz="1600" dirty="0"/>
              <a:t>, </a:t>
            </a:r>
            <a:r>
              <a:rPr lang="en-US" sz="1600" b="1" dirty="0"/>
              <a:t>composite structure diagrams</a:t>
            </a:r>
            <a:r>
              <a:rPr lang="en-US" sz="1600" dirty="0"/>
              <a:t>.</a:t>
            </a:r>
          </a:p>
          <a:p>
            <a:r>
              <a:rPr lang="en-US" sz="1600" b="1" i="1" dirty="0"/>
              <a:t>Physical view</a:t>
            </a:r>
            <a:r>
              <a:rPr lang="en-US" sz="1600" dirty="0"/>
              <a:t>: depicts the system from a system engineer's point of view. </a:t>
            </a:r>
            <a:r>
              <a:rPr lang="en-US" sz="1600" b="1" dirty="0"/>
              <a:t>Deployment diagram </a:t>
            </a:r>
            <a:r>
              <a:rPr lang="en-US" sz="1600" dirty="0"/>
              <a:t>usually is used to represent the physical view.</a:t>
            </a:r>
          </a:p>
          <a:p>
            <a:r>
              <a:rPr lang="en-US" sz="1600" b="1" i="1" dirty="0"/>
              <a:t>Process view</a:t>
            </a:r>
            <a:r>
              <a:rPr lang="en-US" sz="1600" dirty="0"/>
              <a:t>: deals with the dynamic aspects of the system, explains the system processes and how they communicate, and focuses on the runtime behavior of the system. It includes the </a:t>
            </a:r>
            <a:r>
              <a:rPr lang="en-US" sz="1600" b="1" dirty="0"/>
              <a:t>activity diagram</a:t>
            </a:r>
            <a:r>
              <a:rPr lang="en-US" sz="1600" dirty="0"/>
              <a:t>.</a:t>
            </a:r>
          </a:p>
          <a:p>
            <a:r>
              <a:rPr lang="en-US" sz="1600" b="1" i="1" dirty="0"/>
              <a:t>Scenarios</a:t>
            </a:r>
            <a:r>
              <a:rPr lang="en-US" sz="1600" dirty="0"/>
              <a:t>: a small set of </a:t>
            </a:r>
            <a:r>
              <a:rPr lang="en-US" sz="1600" b="1" dirty="0"/>
              <a:t>use cases</a:t>
            </a:r>
            <a:r>
              <a:rPr lang="en-US" sz="1600" dirty="0"/>
              <a:t>, or scenarios, which become a fifth view. The scenarios describe sequences of interactions between objects and between processes. In UML we use </a:t>
            </a:r>
            <a:r>
              <a:rPr lang="en-US" sz="1600" b="1" dirty="0"/>
              <a:t>use case view</a:t>
            </a:r>
            <a:r>
              <a:rPr lang="en-US" sz="1600" dirty="0"/>
              <a:t>.</a:t>
            </a:r>
          </a:p>
        </p:txBody>
      </p:sp>
    </p:spTree>
    <p:extLst>
      <p:ext uri="{BB962C8B-B14F-4D97-AF65-F5344CB8AC3E}">
        <p14:creationId xmlns:p14="http://schemas.microsoft.com/office/powerpoint/2010/main" val="2752167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UML </a:t>
            </a:r>
            <a:r>
              <a:rPr lang="lt-LT" dirty="0"/>
              <a:t>and 4+1 model</a:t>
            </a:r>
            <a:r>
              <a:rPr lang="en-US" dirty="0"/>
              <a:t> </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1026" name="Picture 2">
            <a:extLst>
              <a:ext uri="{FF2B5EF4-FFF2-40B4-BE49-F238E27FC236}">
                <a16:creationId xmlns:a16="http://schemas.microsoft.com/office/drawing/2014/main" id="{696468EE-BF8F-405E-99F7-1181BC1FA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 y="1371385"/>
            <a:ext cx="8820150" cy="47285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E034964-319F-4AC2-8C18-A2AC21865924}"/>
              </a:ext>
            </a:extLst>
          </p:cNvPr>
          <p:cNvSpPr/>
          <p:nvPr/>
        </p:nvSpPr>
        <p:spPr>
          <a:xfrm>
            <a:off x="4914900" y="6112344"/>
            <a:ext cx="4572000" cy="523220"/>
          </a:xfrm>
          <a:prstGeom prst="rect">
            <a:avLst/>
          </a:prstGeom>
        </p:spPr>
        <p:txBody>
          <a:bodyPr>
            <a:spAutoFit/>
          </a:bodyPr>
          <a:lstStyle/>
          <a:p>
            <a:r>
              <a:rPr lang="en-US" sz="1400" dirty="0">
                <a:hlinkClick r:id="rId4"/>
              </a:rPr>
              <a:t>https://herbertograca.com/2019/08/12/documenting-software-architecture/</a:t>
            </a:r>
            <a:endParaRPr lang="en-US" sz="1400" dirty="0"/>
          </a:p>
        </p:txBody>
      </p:sp>
    </p:spTree>
    <p:extLst>
      <p:ext uri="{BB962C8B-B14F-4D97-AF65-F5344CB8AC3E}">
        <p14:creationId xmlns:p14="http://schemas.microsoft.com/office/powerpoint/2010/main" val="2271896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a:t>Context/Contextual models</a:t>
            </a:r>
          </a:p>
        </p:txBody>
      </p:sp>
      <p:pic>
        <p:nvPicPr>
          <p:cNvPr id="5" name="Picture 4"/>
          <p:cNvPicPr>
            <a:picLocks noChangeAspect="1"/>
          </p:cNvPicPr>
          <p:nvPr/>
        </p:nvPicPr>
        <p:blipFill>
          <a:blip r:embed="rId3"/>
          <a:stretch>
            <a:fillRect/>
          </a:stretch>
        </p:blipFill>
        <p:spPr>
          <a:xfrm>
            <a:off x="7356328" y="422490"/>
            <a:ext cx="578659" cy="727234"/>
          </a:xfrm>
          <a:prstGeom prst="rect">
            <a:avLst/>
          </a:prstGeom>
        </p:spPr>
      </p:pic>
      <p:pic>
        <p:nvPicPr>
          <p:cNvPr id="8" name="Picture 7">
            <a:extLst>
              <a:ext uri="{FF2B5EF4-FFF2-40B4-BE49-F238E27FC236}">
                <a16:creationId xmlns:a16="http://schemas.microsoft.com/office/drawing/2014/main" id="{AB8CB5D0-2063-4F98-BE87-00B5D70A34EF}"/>
              </a:ext>
            </a:extLst>
          </p:cNvPr>
          <p:cNvPicPr>
            <a:picLocks noChangeAspect="1"/>
          </p:cNvPicPr>
          <p:nvPr/>
        </p:nvPicPr>
        <p:blipFill>
          <a:blip r:embed="rId4"/>
          <a:stretch>
            <a:fillRect/>
          </a:stretch>
        </p:blipFill>
        <p:spPr>
          <a:xfrm>
            <a:off x="1149842" y="3429000"/>
            <a:ext cx="3422158" cy="1927816"/>
          </a:xfrm>
          <a:prstGeom prst="rect">
            <a:avLst/>
          </a:prstGeom>
        </p:spPr>
      </p:pic>
    </p:spTree>
    <p:extLst>
      <p:ext uri="{BB962C8B-B14F-4D97-AF65-F5344CB8AC3E}">
        <p14:creationId xmlns:p14="http://schemas.microsoft.com/office/powerpoint/2010/main" val="326617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7.40741E-7 L 0.49166 0.20231 " pathEditMode="relative" rAng="0" ptsTypes="AA">
                                      <p:cBhvr>
                                        <p:cTn id="6" dur="2000" fill="hold"/>
                                        <p:tgtEl>
                                          <p:spTgt spid="8"/>
                                        </p:tgtEl>
                                        <p:attrNameLst>
                                          <p:attrName>ppt_x</p:attrName>
                                          <p:attrName>ppt_y</p:attrName>
                                        </p:attrNameLst>
                                      </p:cBhvr>
                                      <p:rCtr x="24583" y="10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Context models</a:t>
            </a:r>
            <a:endParaRPr lang="en-US" dirty="0"/>
          </a:p>
        </p:txBody>
      </p:sp>
      <p:sp>
        <p:nvSpPr>
          <p:cNvPr id="3" name="Text Placeholder 2"/>
          <p:cNvSpPr>
            <a:spLocks noGrp="1"/>
          </p:cNvSpPr>
          <p:nvPr>
            <p:ph type="body" sz="quarter" idx="12"/>
          </p:nvPr>
        </p:nvSpPr>
        <p:spPr>
          <a:xfrm>
            <a:off x="457202" y="1485900"/>
            <a:ext cx="8226909" cy="4511489"/>
          </a:xfrm>
        </p:spPr>
        <p:txBody>
          <a:bodyPr/>
          <a:lstStyle/>
          <a:p>
            <a:r>
              <a:rPr lang="en-GB" sz="2400" dirty="0"/>
              <a:t>Context models are used to illustrate the operational context of a system - they show what lies outside the system boundaries.</a:t>
            </a:r>
          </a:p>
          <a:p>
            <a:r>
              <a:rPr lang="en-GB" sz="2400" dirty="0"/>
              <a:t>Social and organisational concerns may affect the decision on where to position system boundaries.</a:t>
            </a:r>
          </a:p>
          <a:p>
            <a:r>
              <a:rPr lang="en-GB" sz="2400" dirty="0"/>
              <a:t>Architectural models show the system and its relationship with other systems.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8" name="Picture 7">
            <a:extLst>
              <a:ext uri="{FF2B5EF4-FFF2-40B4-BE49-F238E27FC236}">
                <a16:creationId xmlns:a16="http://schemas.microsoft.com/office/drawing/2014/main" id="{C2870434-2687-4501-8418-51FD3D2AC816}"/>
              </a:ext>
            </a:extLst>
          </p:cNvPr>
          <p:cNvPicPr>
            <a:picLocks noChangeAspect="1"/>
          </p:cNvPicPr>
          <p:nvPr/>
        </p:nvPicPr>
        <p:blipFill>
          <a:blip r:embed="rId3"/>
          <a:stretch>
            <a:fillRect/>
          </a:stretch>
        </p:blipFill>
        <p:spPr>
          <a:xfrm>
            <a:off x="8054875" y="6241399"/>
            <a:ext cx="1043304" cy="587728"/>
          </a:xfrm>
          <a:prstGeom prst="rect">
            <a:avLst/>
          </a:prstGeom>
        </p:spPr>
      </p:pic>
    </p:spTree>
    <p:extLst>
      <p:ext uri="{BB962C8B-B14F-4D97-AF65-F5344CB8AC3E}">
        <p14:creationId xmlns:p14="http://schemas.microsoft.com/office/powerpoint/2010/main" val="3774865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Example:</a:t>
            </a:r>
            <a:br>
              <a:rPr lang="en-GB" dirty="0"/>
            </a:br>
            <a:r>
              <a:rPr lang="en-GB" dirty="0"/>
              <a:t>The context of Car access system</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6" name="Picture 5"/>
          <p:cNvPicPr>
            <a:picLocks noChangeAspect="1"/>
          </p:cNvPicPr>
          <p:nvPr/>
        </p:nvPicPr>
        <p:blipFill>
          <a:blip r:embed="rId3"/>
          <a:stretch>
            <a:fillRect/>
          </a:stretch>
        </p:blipFill>
        <p:spPr>
          <a:xfrm>
            <a:off x="1217777" y="1547446"/>
            <a:ext cx="7214045" cy="3841150"/>
          </a:xfrm>
          <a:prstGeom prst="rect">
            <a:avLst/>
          </a:prstGeom>
        </p:spPr>
      </p:pic>
      <p:pic>
        <p:nvPicPr>
          <p:cNvPr id="9" name="Picture 8">
            <a:extLst>
              <a:ext uri="{FF2B5EF4-FFF2-40B4-BE49-F238E27FC236}">
                <a16:creationId xmlns:a16="http://schemas.microsoft.com/office/drawing/2014/main" id="{83003CE8-20B0-4C00-A817-CE995437E417}"/>
              </a:ext>
            </a:extLst>
          </p:cNvPr>
          <p:cNvPicPr>
            <a:picLocks noChangeAspect="1"/>
          </p:cNvPicPr>
          <p:nvPr/>
        </p:nvPicPr>
        <p:blipFill>
          <a:blip r:embed="rId4"/>
          <a:stretch>
            <a:fillRect/>
          </a:stretch>
        </p:blipFill>
        <p:spPr>
          <a:xfrm>
            <a:off x="8054875" y="6241399"/>
            <a:ext cx="1043304" cy="587728"/>
          </a:xfrm>
          <a:prstGeom prst="rect">
            <a:avLst/>
          </a:prstGeom>
        </p:spPr>
      </p:pic>
    </p:spTree>
    <p:extLst>
      <p:ext uri="{BB962C8B-B14F-4D97-AF65-F5344CB8AC3E}">
        <p14:creationId xmlns:p14="http://schemas.microsoft.com/office/powerpoint/2010/main" val="3750625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System boundaries</a:t>
            </a:r>
          </a:p>
        </p:txBody>
      </p:sp>
      <p:sp>
        <p:nvSpPr>
          <p:cNvPr id="3" name="Text Placeholder 2"/>
          <p:cNvSpPr>
            <a:spLocks noGrp="1"/>
          </p:cNvSpPr>
          <p:nvPr>
            <p:ph type="body" sz="quarter" idx="12"/>
          </p:nvPr>
        </p:nvSpPr>
        <p:spPr>
          <a:xfrm>
            <a:off x="457202" y="1363325"/>
            <a:ext cx="8226909" cy="4255995"/>
          </a:xfrm>
        </p:spPr>
        <p:txBody>
          <a:bodyPr/>
          <a:lstStyle/>
          <a:p>
            <a:r>
              <a:rPr lang="en-US" dirty="0"/>
              <a:t>System boundaries are established to define what is inside and what is outside the system.</a:t>
            </a:r>
          </a:p>
          <a:p>
            <a:pPr lvl="1"/>
            <a:r>
              <a:rPr lang="en-US" sz="2000" dirty="0"/>
              <a:t>They show other systems that are used or depend on the system being developed.</a:t>
            </a:r>
          </a:p>
          <a:p>
            <a:r>
              <a:rPr lang="en-US" dirty="0"/>
              <a:t>The position of the system boundary has a profound effect on the system requirements. </a:t>
            </a:r>
          </a:p>
          <a:p>
            <a:r>
              <a:rPr lang="en-US" dirty="0"/>
              <a:t>Defining a system boundary is a political judgment</a:t>
            </a:r>
          </a:p>
          <a:p>
            <a:pPr lvl="1"/>
            <a:r>
              <a:rPr lang="en-US" sz="2000" dirty="0"/>
              <a:t>There may be pressures to develop system boundaries that increase / decrease the influence or workload of different parts of an organization.</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8" name="Picture 7">
            <a:extLst>
              <a:ext uri="{FF2B5EF4-FFF2-40B4-BE49-F238E27FC236}">
                <a16:creationId xmlns:a16="http://schemas.microsoft.com/office/drawing/2014/main" id="{3CA742B6-5CF1-4818-BC57-F75923D3345C}"/>
              </a:ext>
            </a:extLst>
          </p:cNvPr>
          <p:cNvPicPr>
            <a:picLocks noChangeAspect="1"/>
          </p:cNvPicPr>
          <p:nvPr/>
        </p:nvPicPr>
        <p:blipFill>
          <a:blip r:embed="rId3"/>
          <a:stretch>
            <a:fillRect/>
          </a:stretch>
        </p:blipFill>
        <p:spPr>
          <a:xfrm>
            <a:off x="8054875" y="6241399"/>
            <a:ext cx="1043304" cy="587728"/>
          </a:xfrm>
          <a:prstGeom prst="rect">
            <a:avLst/>
          </a:prstGeom>
        </p:spPr>
      </p:pic>
    </p:spTree>
    <p:extLst>
      <p:ext uri="{BB962C8B-B14F-4D97-AF65-F5344CB8AC3E}">
        <p14:creationId xmlns:p14="http://schemas.microsoft.com/office/powerpoint/2010/main" val="824623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UML and context models</a:t>
            </a:r>
          </a:p>
        </p:txBody>
      </p:sp>
      <p:sp>
        <p:nvSpPr>
          <p:cNvPr id="3" name="Text Placeholder 2"/>
          <p:cNvSpPr>
            <a:spLocks noGrp="1"/>
          </p:cNvSpPr>
          <p:nvPr>
            <p:ph type="body" sz="quarter" idx="12"/>
          </p:nvPr>
        </p:nvSpPr>
        <p:spPr>
          <a:xfrm>
            <a:off x="457202" y="1363325"/>
            <a:ext cx="8226909" cy="4255995"/>
          </a:xfrm>
        </p:spPr>
        <p:txBody>
          <a:bodyPr/>
          <a:lstStyle/>
          <a:p>
            <a:r>
              <a:rPr lang="en-US" dirty="0"/>
              <a:t>There is </a:t>
            </a:r>
            <a:r>
              <a:rPr lang="en-US" b="1" dirty="0"/>
              <a:t>no single diagram in UML </a:t>
            </a:r>
            <a:r>
              <a:rPr lang="en-US" dirty="0"/>
              <a:t>that could be used to define a context of the system, but there are several diagrams that can show the frontier between the system and its surrounding world from different perspectives. </a:t>
            </a:r>
          </a:p>
          <a:p>
            <a:r>
              <a:rPr lang="en-US" sz="2000" dirty="0"/>
              <a:t>The UML </a:t>
            </a:r>
            <a:r>
              <a:rPr lang="en-US" sz="2000" b="1" dirty="0"/>
              <a:t>boundary</a:t>
            </a:r>
            <a:r>
              <a:rPr lang="en-US" sz="2000" dirty="0"/>
              <a:t> element is used to provide a context in different diagrams.</a:t>
            </a:r>
          </a:p>
          <a:p>
            <a:r>
              <a:rPr lang="en-US" b="1" dirty="0"/>
              <a:t>Use case</a:t>
            </a:r>
            <a:r>
              <a:rPr lang="en-US" dirty="0"/>
              <a:t>, </a:t>
            </a:r>
            <a:r>
              <a:rPr lang="en-US" b="1" dirty="0"/>
              <a:t>deployment</a:t>
            </a:r>
            <a:r>
              <a:rPr lang="en-US" dirty="0"/>
              <a:t>, </a:t>
            </a:r>
            <a:r>
              <a:rPr lang="en-US" b="1" dirty="0"/>
              <a:t>component</a:t>
            </a:r>
            <a:r>
              <a:rPr lang="en-US" dirty="0"/>
              <a:t> diagrams could be used to show the context.</a:t>
            </a:r>
            <a:endParaRPr lang="en-US" sz="20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8" name="Picture 7">
            <a:extLst>
              <a:ext uri="{FF2B5EF4-FFF2-40B4-BE49-F238E27FC236}">
                <a16:creationId xmlns:a16="http://schemas.microsoft.com/office/drawing/2014/main" id="{053EB425-E64B-4287-9738-DB6402E8DA12}"/>
              </a:ext>
            </a:extLst>
          </p:cNvPr>
          <p:cNvPicPr>
            <a:picLocks noChangeAspect="1"/>
          </p:cNvPicPr>
          <p:nvPr/>
        </p:nvPicPr>
        <p:blipFill>
          <a:blip r:embed="rId3"/>
          <a:stretch>
            <a:fillRect/>
          </a:stretch>
        </p:blipFill>
        <p:spPr>
          <a:xfrm>
            <a:off x="8054875" y="6241399"/>
            <a:ext cx="1043304" cy="587728"/>
          </a:xfrm>
          <a:prstGeom prst="rect">
            <a:avLst/>
          </a:prstGeom>
        </p:spPr>
      </p:pic>
      <p:pic>
        <p:nvPicPr>
          <p:cNvPr id="6" name="Picture 5">
            <a:extLst>
              <a:ext uri="{FF2B5EF4-FFF2-40B4-BE49-F238E27FC236}">
                <a16:creationId xmlns:a16="http://schemas.microsoft.com/office/drawing/2014/main" id="{01EE4823-2212-4A76-A37E-6975A19CDDC0}"/>
              </a:ext>
            </a:extLst>
          </p:cNvPr>
          <p:cNvPicPr>
            <a:picLocks noChangeAspect="1"/>
          </p:cNvPicPr>
          <p:nvPr/>
        </p:nvPicPr>
        <p:blipFill>
          <a:blip r:embed="rId4"/>
          <a:stretch>
            <a:fillRect/>
          </a:stretch>
        </p:blipFill>
        <p:spPr>
          <a:xfrm>
            <a:off x="8054875" y="5016878"/>
            <a:ext cx="1043304" cy="1043304"/>
          </a:xfrm>
          <a:prstGeom prst="rect">
            <a:avLst/>
          </a:prstGeom>
        </p:spPr>
      </p:pic>
    </p:spTree>
    <p:extLst>
      <p:ext uri="{BB962C8B-B14F-4D97-AF65-F5344CB8AC3E}">
        <p14:creationId xmlns:p14="http://schemas.microsoft.com/office/powerpoint/2010/main" val="3514561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Example of use-case diagram:</a:t>
            </a:r>
            <a:br>
              <a:rPr lang="en-GB" dirty="0"/>
            </a:br>
            <a:r>
              <a:rPr lang="en-GB" dirty="0"/>
              <a:t>ATM system boundary</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3" name="Picture 2"/>
          <p:cNvPicPr>
            <a:picLocks noChangeAspect="1"/>
          </p:cNvPicPr>
          <p:nvPr/>
        </p:nvPicPr>
        <p:blipFill>
          <a:blip r:embed="rId3"/>
          <a:stretch>
            <a:fillRect/>
          </a:stretch>
        </p:blipFill>
        <p:spPr>
          <a:xfrm>
            <a:off x="2286000" y="1905000"/>
            <a:ext cx="4572000" cy="3048000"/>
          </a:xfrm>
          <a:prstGeom prst="rect">
            <a:avLst/>
          </a:prstGeom>
        </p:spPr>
      </p:pic>
      <p:pic>
        <p:nvPicPr>
          <p:cNvPr id="8" name="Picture 7">
            <a:extLst>
              <a:ext uri="{FF2B5EF4-FFF2-40B4-BE49-F238E27FC236}">
                <a16:creationId xmlns:a16="http://schemas.microsoft.com/office/drawing/2014/main" id="{7859269F-DDDB-413D-BB3B-8955AC1C6D53}"/>
              </a:ext>
            </a:extLst>
          </p:cNvPr>
          <p:cNvPicPr>
            <a:picLocks noChangeAspect="1"/>
          </p:cNvPicPr>
          <p:nvPr/>
        </p:nvPicPr>
        <p:blipFill>
          <a:blip r:embed="rId4"/>
          <a:stretch>
            <a:fillRect/>
          </a:stretch>
        </p:blipFill>
        <p:spPr>
          <a:xfrm>
            <a:off x="8054875" y="6241399"/>
            <a:ext cx="1043304" cy="587728"/>
          </a:xfrm>
          <a:prstGeom prst="rect">
            <a:avLst/>
          </a:prstGeom>
        </p:spPr>
      </p:pic>
      <p:pic>
        <p:nvPicPr>
          <p:cNvPr id="6" name="Picture 5">
            <a:extLst>
              <a:ext uri="{FF2B5EF4-FFF2-40B4-BE49-F238E27FC236}">
                <a16:creationId xmlns:a16="http://schemas.microsoft.com/office/drawing/2014/main" id="{45A5DE9F-4C5B-4E47-97F9-83A619E4677D}"/>
              </a:ext>
            </a:extLst>
          </p:cNvPr>
          <p:cNvPicPr>
            <a:picLocks noChangeAspect="1"/>
          </p:cNvPicPr>
          <p:nvPr/>
        </p:nvPicPr>
        <p:blipFill>
          <a:blip r:embed="rId5"/>
          <a:stretch>
            <a:fillRect/>
          </a:stretch>
        </p:blipFill>
        <p:spPr>
          <a:xfrm>
            <a:off x="8054875" y="5016878"/>
            <a:ext cx="1043304" cy="1043304"/>
          </a:xfrm>
          <a:prstGeom prst="rect">
            <a:avLst/>
          </a:prstGeom>
        </p:spPr>
      </p:pic>
    </p:spTree>
    <p:extLst>
      <p:ext uri="{BB962C8B-B14F-4D97-AF65-F5344CB8AC3E}">
        <p14:creationId xmlns:p14="http://schemas.microsoft.com/office/powerpoint/2010/main" val="244331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C4 and context models</a:t>
            </a:r>
          </a:p>
        </p:txBody>
      </p:sp>
      <p:sp>
        <p:nvSpPr>
          <p:cNvPr id="3" name="Text Placeholder 2"/>
          <p:cNvSpPr>
            <a:spLocks noGrp="1"/>
          </p:cNvSpPr>
          <p:nvPr>
            <p:ph type="body" sz="quarter" idx="12"/>
          </p:nvPr>
        </p:nvSpPr>
        <p:spPr>
          <a:xfrm>
            <a:off x="457202" y="1270059"/>
            <a:ext cx="8226909" cy="1063991"/>
          </a:xfrm>
        </p:spPr>
        <p:txBody>
          <a:bodyPr/>
          <a:lstStyle/>
          <a:p>
            <a:r>
              <a:rPr lang="lt-LT" dirty="0"/>
              <a:t>C4‘s </a:t>
            </a:r>
            <a:r>
              <a:rPr lang="lt-LT" b="1" dirty="0"/>
              <a:t>first level</a:t>
            </a:r>
            <a:r>
              <a:rPr lang="lt-LT" dirty="0"/>
              <a:t> diagram is a </a:t>
            </a:r>
            <a:r>
              <a:rPr lang="lt-LT" b="1" dirty="0"/>
              <a:t>system context diagram</a:t>
            </a:r>
            <a:r>
              <a:rPr lang="lt-LT" dirty="0"/>
              <a:t>. It is </a:t>
            </a:r>
            <a:r>
              <a:rPr lang="en-US" dirty="0"/>
              <a:t>showing a big picture of the system landscape</a:t>
            </a:r>
            <a:r>
              <a:rPr lang="lt-LT" dirty="0"/>
              <a:t>. This is a diagram one could show for non-technical people.</a:t>
            </a:r>
            <a:endParaRPr lang="en-US" sz="20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6" name="Picture 5">
            <a:extLst>
              <a:ext uri="{FF2B5EF4-FFF2-40B4-BE49-F238E27FC236}">
                <a16:creationId xmlns:a16="http://schemas.microsoft.com/office/drawing/2014/main" id="{A4AF3356-2A32-4558-8A66-F0E89C9E1993}"/>
              </a:ext>
            </a:extLst>
          </p:cNvPr>
          <p:cNvPicPr>
            <a:picLocks noChangeAspect="1"/>
          </p:cNvPicPr>
          <p:nvPr/>
        </p:nvPicPr>
        <p:blipFill>
          <a:blip r:embed="rId3"/>
          <a:stretch>
            <a:fillRect/>
          </a:stretch>
        </p:blipFill>
        <p:spPr>
          <a:xfrm>
            <a:off x="4231748" y="2051354"/>
            <a:ext cx="3831597" cy="4483909"/>
          </a:xfrm>
          <a:prstGeom prst="rect">
            <a:avLst/>
          </a:prstGeom>
        </p:spPr>
      </p:pic>
      <p:pic>
        <p:nvPicPr>
          <p:cNvPr id="8" name="Picture 7">
            <a:extLst>
              <a:ext uri="{FF2B5EF4-FFF2-40B4-BE49-F238E27FC236}">
                <a16:creationId xmlns:a16="http://schemas.microsoft.com/office/drawing/2014/main" id="{08BA79B1-6680-4BE0-9915-DFAAA39D7021}"/>
              </a:ext>
            </a:extLst>
          </p:cNvPr>
          <p:cNvPicPr>
            <a:picLocks noChangeAspect="1"/>
          </p:cNvPicPr>
          <p:nvPr/>
        </p:nvPicPr>
        <p:blipFill>
          <a:blip r:embed="rId4"/>
          <a:stretch>
            <a:fillRect/>
          </a:stretch>
        </p:blipFill>
        <p:spPr>
          <a:xfrm>
            <a:off x="8054875" y="6241399"/>
            <a:ext cx="1043304" cy="587728"/>
          </a:xfrm>
          <a:prstGeom prst="rect">
            <a:avLst/>
          </a:prstGeom>
        </p:spPr>
      </p:pic>
      <p:sp>
        <p:nvSpPr>
          <p:cNvPr id="7" name="Rectangle 6">
            <a:extLst>
              <a:ext uri="{FF2B5EF4-FFF2-40B4-BE49-F238E27FC236}">
                <a16:creationId xmlns:a16="http://schemas.microsoft.com/office/drawing/2014/main" id="{B99AEF21-68AD-4DC3-BB6B-B9E118D257C0}"/>
              </a:ext>
            </a:extLst>
          </p:cNvPr>
          <p:cNvSpPr/>
          <p:nvPr/>
        </p:nvSpPr>
        <p:spPr>
          <a:xfrm>
            <a:off x="7967068" y="5163635"/>
            <a:ext cx="1144865" cy="1200329"/>
          </a:xfrm>
          <a:prstGeom prst="rect">
            <a:avLst/>
          </a:prstGeom>
        </p:spPr>
        <p:txBody>
          <a:bodyPr wrap="none">
            <a:spAutoFit/>
          </a:bodyPr>
          <a:lstStyle/>
          <a:p>
            <a:r>
              <a:rPr lang="en-US" sz="7200" dirty="0">
                <a:solidFill>
                  <a:schemeClr val="accent1"/>
                </a:solidFill>
              </a:rPr>
              <a:t>C4</a:t>
            </a:r>
          </a:p>
        </p:txBody>
      </p:sp>
    </p:spTree>
    <p:extLst>
      <p:ext uri="{BB962C8B-B14F-4D97-AF65-F5344CB8AC3E}">
        <p14:creationId xmlns:p14="http://schemas.microsoft.com/office/powerpoint/2010/main" val="531431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a:t>Interaction models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8" name="Picture 7">
            <a:extLst>
              <a:ext uri="{FF2B5EF4-FFF2-40B4-BE49-F238E27FC236}">
                <a16:creationId xmlns:a16="http://schemas.microsoft.com/office/drawing/2014/main" id="{C76E917A-E1B7-4756-87C8-54D28827EE17}"/>
              </a:ext>
            </a:extLst>
          </p:cNvPr>
          <p:cNvPicPr>
            <a:picLocks noChangeAspect="1"/>
          </p:cNvPicPr>
          <p:nvPr/>
        </p:nvPicPr>
        <p:blipFill>
          <a:blip r:embed="rId3"/>
          <a:stretch>
            <a:fillRect/>
          </a:stretch>
        </p:blipFill>
        <p:spPr>
          <a:xfrm>
            <a:off x="1170173" y="3329481"/>
            <a:ext cx="2746219" cy="2059665"/>
          </a:xfrm>
          <a:prstGeom prst="rect">
            <a:avLst/>
          </a:prstGeom>
        </p:spPr>
      </p:pic>
    </p:spTree>
    <p:extLst>
      <p:ext uri="{BB962C8B-B14F-4D97-AF65-F5344CB8AC3E}">
        <p14:creationId xmlns:p14="http://schemas.microsoft.com/office/powerpoint/2010/main" val="86408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1.85185E-6 L 0.56719 0.20579 " pathEditMode="relative" rAng="0" ptsTypes="AA">
                                      <p:cBhvr>
                                        <p:cTn id="6" dur="2000" fill="hold"/>
                                        <p:tgtEl>
                                          <p:spTgt spid="8"/>
                                        </p:tgtEl>
                                        <p:attrNameLst>
                                          <p:attrName>ppt_x</p:attrName>
                                          <p:attrName>ppt_y</p:attrName>
                                        </p:attrNameLst>
                                      </p:cBhvr>
                                      <p:rCtr x="28351" y="10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System Modeling</a:t>
            </a:r>
            <a:r>
              <a:rPr lang="lt-LT" dirty="0"/>
              <a:t>...</a:t>
            </a:r>
            <a:endParaRPr lang="en-US" dirty="0"/>
          </a:p>
        </p:txBody>
      </p:sp>
      <p:pic>
        <p:nvPicPr>
          <p:cNvPr id="4" name="Picture 3"/>
          <p:cNvPicPr>
            <a:picLocks noChangeAspect="1"/>
          </p:cNvPicPr>
          <p:nvPr/>
        </p:nvPicPr>
        <p:blipFill>
          <a:blip r:embed="rId3"/>
          <a:stretch>
            <a:fillRect/>
          </a:stretch>
        </p:blipFill>
        <p:spPr>
          <a:xfrm>
            <a:off x="7356328" y="422490"/>
            <a:ext cx="578659" cy="727234"/>
          </a:xfrm>
          <a:prstGeom prst="rect">
            <a:avLst/>
          </a:prstGeom>
        </p:spPr>
      </p:pic>
      <p:pic>
        <p:nvPicPr>
          <p:cNvPr id="2" name="Picture 1"/>
          <p:cNvPicPr>
            <a:picLocks noChangeAspect="1"/>
          </p:cNvPicPr>
          <p:nvPr/>
        </p:nvPicPr>
        <p:blipFill>
          <a:blip r:embed="rId4"/>
          <a:stretch>
            <a:fillRect/>
          </a:stretch>
        </p:blipFill>
        <p:spPr>
          <a:xfrm>
            <a:off x="595707" y="1264024"/>
            <a:ext cx="3976293" cy="2734398"/>
          </a:xfrm>
          <a:prstGeom prst="rect">
            <a:avLst/>
          </a:prstGeom>
        </p:spPr>
      </p:pic>
      <p:pic>
        <p:nvPicPr>
          <p:cNvPr id="5" name="Picture 4"/>
          <p:cNvPicPr>
            <a:picLocks noChangeAspect="1"/>
          </p:cNvPicPr>
          <p:nvPr/>
        </p:nvPicPr>
        <p:blipFill>
          <a:blip r:embed="rId5"/>
          <a:stretch>
            <a:fillRect/>
          </a:stretch>
        </p:blipFill>
        <p:spPr>
          <a:xfrm>
            <a:off x="595707" y="4288773"/>
            <a:ext cx="3680492" cy="1638201"/>
          </a:xfrm>
          <a:prstGeom prst="rect">
            <a:avLst/>
          </a:prstGeom>
        </p:spPr>
      </p:pic>
      <p:grpSp>
        <p:nvGrpSpPr>
          <p:cNvPr id="10" name="Group 9">
            <a:extLst>
              <a:ext uri="{FF2B5EF4-FFF2-40B4-BE49-F238E27FC236}">
                <a16:creationId xmlns:a16="http://schemas.microsoft.com/office/drawing/2014/main" id="{B59CAE99-CC1E-40D8-A924-76249EA22C2A}"/>
              </a:ext>
            </a:extLst>
          </p:cNvPr>
          <p:cNvGrpSpPr/>
          <p:nvPr/>
        </p:nvGrpSpPr>
        <p:grpSpPr>
          <a:xfrm>
            <a:off x="4775459" y="1446415"/>
            <a:ext cx="3772835" cy="2986686"/>
            <a:chOff x="4775459" y="1446415"/>
            <a:chExt cx="3772835" cy="2986686"/>
          </a:xfrm>
        </p:grpSpPr>
        <p:pic>
          <p:nvPicPr>
            <p:cNvPr id="6" name="Picture 5">
              <a:extLst>
                <a:ext uri="{FF2B5EF4-FFF2-40B4-BE49-F238E27FC236}">
                  <a16:creationId xmlns:a16="http://schemas.microsoft.com/office/drawing/2014/main" id="{D317C4F5-F493-480F-A19D-2635568D3B1A}"/>
                </a:ext>
              </a:extLst>
            </p:cNvPr>
            <p:cNvPicPr>
              <a:picLocks noChangeAspect="1"/>
            </p:cNvPicPr>
            <p:nvPr/>
          </p:nvPicPr>
          <p:blipFill>
            <a:blip r:embed="rId6"/>
            <a:stretch>
              <a:fillRect/>
            </a:stretch>
          </p:blipFill>
          <p:spPr>
            <a:xfrm>
              <a:off x="4775459" y="1446415"/>
              <a:ext cx="3772834" cy="2228330"/>
            </a:xfrm>
            <a:prstGeom prst="rect">
              <a:avLst/>
            </a:prstGeom>
          </p:spPr>
        </p:pic>
        <p:sp>
          <p:nvSpPr>
            <p:cNvPr id="7" name="TextBox 6">
              <a:extLst>
                <a:ext uri="{FF2B5EF4-FFF2-40B4-BE49-F238E27FC236}">
                  <a16:creationId xmlns:a16="http://schemas.microsoft.com/office/drawing/2014/main" id="{F7C63E47-B5BA-437A-B8D2-BD021FF3255B}"/>
                </a:ext>
              </a:extLst>
            </p:cNvPr>
            <p:cNvSpPr txBox="1"/>
            <p:nvPr/>
          </p:nvSpPr>
          <p:spPr>
            <a:xfrm>
              <a:off x="4775460" y="3786770"/>
              <a:ext cx="3772834" cy="646331"/>
            </a:xfrm>
            <a:prstGeom prst="rect">
              <a:avLst/>
            </a:prstGeom>
            <a:noFill/>
          </p:spPr>
          <p:txBody>
            <a:bodyPr wrap="square" rtlCol="0">
              <a:spAutoFit/>
            </a:bodyPr>
            <a:lstStyle/>
            <a:p>
              <a:pPr algn="ctr"/>
              <a:r>
                <a:rPr lang="en-US" dirty="0"/>
                <a:t>A way to communicate knowledge required for software creation</a:t>
              </a:r>
            </a:p>
          </p:txBody>
        </p:sp>
      </p:grpSp>
      <p:pic>
        <p:nvPicPr>
          <p:cNvPr id="8" name="Picture 7">
            <a:extLst>
              <a:ext uri="{FF2B5EF4-FFF2-40B4-BE49-F238E27FC236}">
                <a16:creationId xmlns:a16="http://schemas.microsoft.com/office/drawing/2014/main" id="{FB1B99BB-6144-43FA-8B17-E9A059942ABB}"/>
              </a:ext>
            </a:extLst>
          </p:cNvPr>
          <p:cNvPicPr>
            <a:picLocks noChangeAspect="1"/>
          </p:cNvPicPr>
          <p:nvPr/>
        </p:nvPicPr>
        <p:blipFill>
          <a:blip r:embed="rId7"/>
          <a:stretch>
            <a:fillRect/>
          </a:stretch>
        </p:blipFill>
        <p:spPr>
          <a:xfrm>
            <a:off x="7070204" y="4667826"/>
            <a:ext cx="1487517" cy="743759"/>
          </a:xfrm>
          <a:prstGeom prst="rect">
            <a:avLst/>
          </a:prstGeom>
        </p:spPr>
      </p:pic>
      <p:pic>
        <p:nvPicPr>
          <p:cNvPr id="9" name="Picture 8">
            <a:extLst>
              <a:ext uri="{FF2B5EF4-FFF2-40B4-BE49-F238E27FC236}">
                <a16:creationId xmlns:a16="http://schemas.microsoft.com/office/drawing/2014/main" id="{2859562C-858C-4E67-B25B-2922A6722A83}"/>
              </a:ext>
            </a:extLst>
          </p:cNvPr>
          <p:cNvPicPr>
            <a:picLocks noChangeAspect="1"/>
          </p:cNvPicPr>
          <p:nvPr/>
        </p:nvPicPr>
        <p:blipFill>
          <a:blip r:embed="rId8"/>
          <a:stretch>
            <a:fillRect/>
          </a:stretch>
        </p:blipFill>
        <p:spPr>
          <a:xfrm>
            <a:off x="4775459" y="4626015"/>
            <a:ext cx="2151325" cy="784529"/>
          </a:xfrm>
          <a:prstGeom prst="rect">
            <a:avLst/>
          </a:prstGeom>
        </p:spPr>
      </p:pic>
    </p:spTree>
    <p:extLst>
      <p:ext uri="{BB962C8B-B14F-4D97-AF65-F5344CB8AC3E}">
        <p14:creationId xmlns:p14="http://schemas.microsoft.com/office/powerpoint/2010/main" val="424151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Interaction models</a:t>
            </a:r>
          </a:p>
        </p:txBody>
      </p:sp>
      <p:sp>
        <p:nvSpPr>
          <p:cNvPr id="3" name="Text Placeholder 2"/>
          <p:cNvSpPr>
            <a:spLocks noGrp="1"/>
          </p:cNvSpPr>
          <p:nvPr>
            <p:ph type="body" sz="quarter" idx="12"/>
          </p:nvPr>
        </p:nvSpPr>
        <p:spPr>
          <a:xfrm>
            <a:off x="457200" y="1546411"/>
            <a:ext cx="8572498" cy="4255995"/>
          </a:xfrm>
        </p:spPr>
        <p:txBody>
          <a:bodyPr/>
          <a:lstStyle/>
          <a:p>
            <a:r>
              <a:rPr lang="en-US" dirty="0"/>
              <a:t>Modeling user interaction is important as it helps to identify user requirements. </a:t>
            </a:r>
          </a:p>
          <a:p>
            <a:r>
              <a:rPr lang="en-US" dirty="0"/>
              <a:t>Modeling system-to-system interaction highlights the communication problems that may arise. </a:t>
            </a:r>
          </a:p>
          <a:p>
            <a:r>
              <a:rPr lang="en-US" dirty="0"/>
              <a:t>Modeling component interaction helps us understand if a proposed system structure is likely to deliver the required system performance and dependability.</a:t>
            </a:r>
            <a:r>
              <a:rPr lang="en-GB" dirty="0"/>
              <a:t> </a:t>
            </a:r>
          </a:p>
          <a:p>
            <a:r>
              <a:rPr lang="en-GB" dirty="0"/>
              <a:t>Use case diagrams and sequence diagrams may be used for interaction modelling.</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8" name="Picture 7">
            <a:extLst>
              <a:ext uri="{FF2B5EF4-FFF2-40B4-BE49-F238E27FC236}">
                <a16:creationId xmlns:a16="http://schemas.microsoft.com/office/drawing/2014/main" id="{893B1217-227C-465E-95BE-DADFE859D59B}"/>
              </a:ext>
            </a:extLst>
          </p:cNvPr>
          <p:cNvPicPr>
            <a:picLocks noChangeAspect="1"/>
          </p:cNvPicPr>
          <p:nvPr/>
        </p:nvPicPr>
        <p:blipFill>
          <a:blip r:embed="rId3"/>
          <a:stretch>
            <a:fillRect/>
          </a:stretch>
        </p:blipFill>
        <p:spPr>
          <a:xfrm>
            <a:off x="8045426" y="6010226"/>
            <a:ext cx="1056133" cy="792100"/>
          </a:xfrm>
          <a:prstGeom prst="rect">
            <a:avLst/>
          </a:prstGeom>
        </p:spPr>
      </p:pic>
    </p:spTree>
    <p:extLst>
      <p:ext uri="{BB962C8B-B14F-4D97-AF65-F5344CB8AC3E}">
        <p14:creationId xmlns:p14="http://schemas.microsoft.com/office/powerpoint/2010/main" val="2403322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Use case modeling</a:t>
            </a:r>
          </a:p>
        </p:txBody>
      </p:sp>
      <p:sp>
        <p:nvSpPr>
          <p:cNvPr id="3" name="Text Placeholder 2"/>
          <p:cNvSpPr>
            <a:spLocks noGrp="1"/>
          </p:cNvSpPr>
          <p:nvPr>
            <p:ph type="body" sz="quarter" idx="12"/>
          </p:nvPr>
        </p:nvSpPr>
        <p:spPr>
          <a:xfrm>
            <a:off x="457200" y="1546411"/>
            <a:ext cx="8572498" cy="4255995"/>
          </a:xfrm>
        </p:spPr>
        <p:txBody>
          <a:bodyPr/>
          <a:lstStyle/>
          <a:p>
            <a:r>
              <a:rPr lang="en-US" dirty="0"/>
              <a:t>Use cases were developed originally to support requirements elicitation and now incorporated into the UML.</a:t>
            </a:r>
          </a:p>
          <a:p>
            <a:r>
              <a:rPr lang="en-US" dirty="0"/>
              <a:t>Each use case represents a discrete task that involves external interaction with a system.</a:t>
            </a:r>
          </a:p>
          <a:p>
            <a:r>
              <a:rPr lang="en-US" dirty="0"/>
              <a:t>Actors in a use case may be people or other systems.</a:t>
            </a:r>
          </a:p>
          <a:p>
            <a:r>
              <a:rPr lang="en-US" dirty="0"/>
              <a:t>Represented diagrammatically to provide an overview of the use case and in a more detailed textual form.</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8" name="Picture 7">
            <a:extLst>
              <a:ext uri="{FF2B5EF4-FFF2-40B4-BE49-F238E27FC236}">
                <a16:creationId xmlns:a16="http://schemas.microsoft.com/office/drawing/2014/main" id="{FE9AB210-E05E-4473-876D-865BAB2056FB}"/>
              </a:ext>
            </a:extLst>
          </p:cNvPr>
          <p:cNvPicPr>
            <a:picLocks noChangeAspect="1"/>
          </p:cNvPicPr>
          <p:nvPr/>
        </p:nvPicPr>
        <p:blipFill>
          <a:blip r:embed="rId3"/>
          <a:stretch>
            <a:fillRect/>
          </a:stretch>
        </p:blipFill>
        <p:spPr>
          <a:xfrm>
            <a:off x="8045426" y="6010226"/>
            <a:ext cx="1056133" cy="792100"/>
          </a:xfrm>
          <a:prstGeom prst="rect">
            <a:avLst/>
          </a:prstGeom>
        </p:spPr>
      </p:pic>
      <p:pic>
        <p:nvPicPr>
          <p:cNvPr id="6" name="Picture 5">
            <a:extLst>
              <a:ext uri="{FF2B5EF4-FFF2-40B4-BE49-F238E27FC236}">
                <a16:creationId xmlns:a16="http://schemas.microsoft.com/office/drawing/2014/main" id="{23B743B6-0490-48C4-AA8C-83E54D56281A}"/>
              </a:ext>
            </a:extLst>
          </p:cNvPr>
          <p:cNvPicPr>
            <a:picLocks noChangeAspect="1"/>
          </p:cNvPicPr>
          <p:nvPr/>
        </p:nvPicPr>
        <p:blipFill>
          <a:blip r:embed="rId4"/>
          <a:stretch>
            <a:fillRect/>
          </a:stretch>
        </p:blipFill>
        <p:spPr>
          <a:xfrm>
            <a:off x="8058255" y="4947284"/>
            <a:ext cx="1043304" cy="1043304"/>
          </a:xfrm>
          <a:prstGeom prst="rect">
            <a:avLst/>
          </a:prstGeom>
        </p:spPr>
      </p:pic>
    </p:spTree>
    <p:extLst>
      <p:ext uri="{BB962C8B-B14F-4D97-AF65-F5344CB8AC3E}">
        <p14:creationId xmlns:p14="http://schemas.microsoft.com/office/powerpoint/2010/main" val="868237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14157"/>
            <a:ext cx="7644653" cy="619724"/>
          </a:xfrm>
        </p:spPr>
        <p:txBody>
          <a:bodyPr/>
          <a:lstStyle/>
          <a:p>
            <a:r>
              <a:rPr lang="en-US" dirty="0"/>
              <a:t>Example:</a:t>
            </a:r>
            <a:br>
              <a:rPr lang="en-US" dirty="0"/>
            </a:br>
            <a:r>
              <a:rPr lang="en-US" dirty="0"/>
              <a:t>Transfer-data use case</a:t>
            </a:r>
            <a:r>
              <a:rPr lang="en-GB" dirty="0"/>
              <a:t> </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6" name="Picture 5" descr="5.3 UseCase.eps"/>
          <p:cNvPicPr>
            <a:picLocks noChangeAspect="1"/>
          </p:cNvPicPr>
          <p:nvPr/>
        </p:nvPicPr>
        <p:blipFill>
          <a:blip r:embed="rId3"/>
          <a:stretch>
            <a:fillRect/>
          </a:stretch>
        </p:blipFill>
        <p:spPr>
          <a:xfrm>
            <a:off x="866722" y="2652285"/>
            <a:ext cx="7486946" cy="1214863"/>
          </a:xfrm>
          <a:prstGeom prst="rect">
            <a:avLst/>
          </a:prstGeom>
        </p:spPr>
      </p:pic>
      <p:pic>
        <p:nvPicPr>
          <p:cNvPr id="9" name="Picture 8">
            <a:extLst>
              <a:ext uri="{FF2B5EF4-FFF2-40B4-BE49-F238E27FC236}">
                <a16:creationId xmlns:a16="http://schemas.microsoft.com/office/drawing/2014/main" id="{250F19D8-A9ED-456C-A72A-B166B4B90677}"/>
              </a:ext>
            </a:extLst>
          </p:cNvPr>
          <p:cNvPicPr>
            <a:picLocks noChangeAspect="1"/>
          </p:cNvPicPr>
          <p:nvPr/>
        </p:nvPicPr>
        <p:blipFill>
          <a:blip r:embed="rId4"/>
          <a:stretch>
            <a:fillRect/>
          </a:stretch>
        </p:blipFill>
        <p:spPr>
          <a:xfrm>
            <a:off x="8045426" y="6010226"/>
            <a:ext cx="1056133" cy="792100"/>
          </a:xfrm>
          <a:prstGeom prst="rect">
            <a:avLst/>
          </a:prstGeom>
        </p:spPr>
      </p:pic>
      <p:pic>
        <p:nvPicPr>
          <p:cNvPr id="7" name="Picture 6">
            <a:extLst>
              <a:ext uri="{FF2B5EF4-FFF2-40B4-BE49-F238E27FC236}">
                <a16:creationId xmlns:a16="http://schemas.microsoft.com/office/drawing/2014/main" id="{D6D166AF-4B18-4C0B-BDD3-0F8C06EF323B}"/>
              </a:ext>
            </a:extLst>
          </p:cNvPr>
          <p:cNvPicPr>
            <a:picLocks noChangeAspect="1"/>
          </p:cNvPicPr>
          <p:nvPr/>
        </p:nvPicPr>
        <p:blipFill>
          <a:blip r:embed="rId5"/>
          <a:stretch>
            <a:fillRect/>
          </a:stretch>
        </p:blipFill>
        <p:spPr>
          <a:xfrm>
            <a:off x="8054875" y="4939243"/>
            <a:ext cx="1043304" cy="1043304"/>
          </a:xfrm>
          <a:prstGeom prst="rect">
            <a:avLst/>
          </a:prstGeom>
        </p:spPr>
      </p:pic>
    </p:spTree>
    <p:extLst>
      <p:ext uri="{BB962C8B-B14F-4D97-AF65-F5344CB8AC3E}">
        <p14:creationId xmlns:p14="http://schemas.microsoft.com/office/powerpoint/2010/main" val="60237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sz="2000" dirty="0"/>
              <a:t>Example:</a:t>
            </a:r>
            <a:br>
              <a:rPr lang="en-US" sz="2000" dirty="0"/>
            </a:br>
            <a:r>
              <a:rPr lang="en-US" sz="2000" dirty="0"/>
              <a:t>Tabular description of the ‘Transfer data’ use-case</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591135804"/>
              </p:ext>
            </p:extLst>
          </p:nvPr>
        </p:nvGraphicFramePr>
        <p:xfrm>
          <a:off x="729325" y="1283787"/>
          <a:ext cx="7205662" cy="4051935"/>
        </p:xfrm>
        <a:graphic>
          <a:graphicData uri="http://schemas.openxmlformats.org/drawingml/2006/table">
            <a:tbl>
              <a:tblPr/>
              <a:tblGrid>
                <a:gridCol w="1935162">
                  <a:extLst>
                    <a:ext uri="{9D8B030D-6E8A-4147-A177-3AD203B41FA5}">
                      <a16:colId xmlns:a16="http://schemas.microsoft.com/office/drawing/2014/main" val="20000"/>
                    </a:ext>
                  </a:extLst>
                </a:gridCol>
                <a:gridCol w="5270500">
                  <a:extLst>
                    <a:ext uri="{9D8B030D-6E8A-4147-A177-3AD203B41FA5}">
                      <a16:colId xmlns:a16="http://schemas.microsoft.com/office/drawing/2014/main" val="20001"/>
                    </a:ext>
                  </a:extLst>
                </a:gridCol>
              </a:tblGrid>
              <a:tr h="371475">
                <a:tc gridSpan="2">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a:ln>
                            <a:noFill/>
                          </a:ln>
                          <a:solidFill>
                            <a:srgbClr val="000000"/>
                          </a:solidFill>
                          <a:effectLst/>
                          <a:latin typeface="Arial" charset="0"/>
                          <a:ea typeface="Times New Roman" charset="0"/>
                        </a:rPr>
                        <a:t>MHC-PMS: Transfer data</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extLst>
                  <a:ext uri="{0D108BD9-81ED-4DB2-BD59-A6C34878D82A}">
                    <a16:rowId xmlns:a16="http://schemas.microsoft.com/office/drawing/2014/main" val="10000"/>
                  </a:ext>
                </a:extLst>
              </a:tr>
              <a:tr h="37147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charset="0"/>
                          <a:ea typeface="Times New Roman" charset="0"/>
                        </a:rPr>
                        <a:t>Actors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charset="0"/>
                          <a:ea typeface="Times New Roman" charset="0"/>
                        </a:rPr>
                        <a:t>Medical receptionist, patient records system (PRS)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charset="0"/>
                          <a:ea typeface="Times New Roman" charset="0"/>
                        </a:rPr>
                        <a:t>Description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charset="0"/>
                          <a:ea typeface="Times New Roman" charset="0"/>
                        </a:rPr>
                        <a:t>A receptionist may transfer data from the </a:t>
                      </a:r>
                      <a:r>
                        <a:rPr kumimoji="0" lang="en-GB" sz="1600" b="0" i="0" u="none" strike="noStrike" cap="none" normalizeH="0" baseline="0" dirty="0" err="1">
                          <a:ln>
                            <a:noFill/>
                          </a:ln>
                          <a:solidFill>
                            <a:srgbClr val="000000"/>
                          </a:solidFill>
                          <a:effectLst/>
                          <a:latin typeface="Arial" charset="0"/>
                          <a:ea typeface="Times New Roman" charset="0"/>
                        </a:rPr>
                        <a:t>Mentcase</a:t>
                      </a:r>
                      <a:r>
                        <a:rPr kumimoji="0" lang="en-GB" sz="1600" b="0" i="0" u="none" strike="noStrike" cap="none" normalizeH="0" baseline="0" dirty="0">
                          <a:ln>
                            <a:noFill/>
                          </a:ln>
                          <a:solidFill>
                            <a:srgbClr val="000000"/>
                          </a:solidFill>
                          <a:effectLst/>
                          <a:latin typeface="Arial" charset="0"/>
                          <a:ea typeface="Times New Roman" charset="0"/>
                        </a:rPr>
                        <a:t> system to a general patient record database that is maintained by a health authority. The information transferred may either be updated personal information (address, phone number, etc.) or a summary of the patient’s diagnosis and treatment.</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7147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charset="0"/>
                          <a:ea typeface="Times New Roman" charset="0"/>
                        </a:rPr>
                        <a:t>Data</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charset="0"/>
                          <a:ea typeface="Times New Roman" charset="0"/>
                        </a:rPr>
                        <a:t>Patient’s personal information, treatment summary</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7147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charset="0"/>
                          <a:ea typeface="Times New Roman" charset="0"/>
                        </a:rPr>
                        <a:t>Stimulus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charset="0"/>
                          <a:ea typeface="Times New Roman" charset="0"/>
                        </a:rPr>
                        <a:t>User command issued by medical receptionist</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7147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charset="0"/>
                          <a:ea typeface="Times New Roman" charset="0"/>
                        </a:rPr>
                        <a:t>Response</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charset="0"/>
                          <a:ea typeface="Times New Roman" charset="0"/>
                        </a:rPr>
                        <a:t>Confirmation that PRS has been updated</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37147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a:ln>
                            <a:noFill/>
                          </a:ln>
                          <a:solidFill>
                            <a:srgbClr val="000000"/>
                          </a:solidFill>
                          <a:effectLst/>
                          <a:latin typeface="Arial" charset="0"/>
                          <a:ea typeface="Times New Roman" charset="0"/>
                        </a:rPr>
                        <a:t>Comments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Arial" charset="0"/>
                          <a:ea typeface="Times New Roman" charset="0"/>
                        </a:rPr>
                        <a:t>The receptionist must have appropriate security permissions to access the patient information and the PRS.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bl>
          </a:graphicData>
        </a:graphic>
      </p:graphicFrame>
      <p:pic>
        <p:nvPicPr>
          <p:cNvPr id="9" name="Picture 8">
            <a:extLst>
              <a:ext uri="{FF2B5EF4-FFF2-40B4-BE49-F238E27FC236}">
                <a16:creationId xmlns:a16="http://schemas.microsoft.com/office/drawing/2014/main" id="{3F19DAB0-3EAD-4E02-9C6E-49A1F1E6158B}"/>
              </a:ext>
            </a:extLst>
          </p:cNvPr>
          <p:cNvPicPr>
            <a:picLocks noChangeAspect="1"/>
          </p:cNvPicPr>
          <p:nvPr/>
        </p:nvPicPr>
        <p:blipFill>
          <a:blip r:embed="rId3"/>
          <a:stretch>
            <a:fillRect/>
          </a:stretch>
        </p:blipFill>
        <p:spPr>
          <a:xfrm>
            <a:off x="8045426" y="6010226"/>
            <a:ext cx="1056133" cy="792100"/>
          </a:xfrm>
          <a:prstGeom prst="rect">
            <a:avLst/>
          </a:prstGeom>
        </p:spPr>
      </p:pic>
    </p:spTree>
    <p:extLst>
      <p:ext uri="{BB962C8B-B14F-4D97-AF65-F5344CB8AC3E}">
        <p14:creationId xmlns:p14="http://schemas.microsoft.com/office/powerpoint/2010/main" val="997342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sz="2400" dirty="0"/>
              <a:t>Use cases and the relationships between them</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grpSp>
        <p:nvGrpSpPr>
          <p:cNvPr id="5" name="Group 4"/>
          <p:cNvGrpSpPr/>
          <p:nvPr/>
        </p:nvGrpSpPr>
        <p:grpSpPr>
          <a:xfrm>
            <a:off x="1705222" y="1265301"/>
            <a:ext cx="6102039" cy="4315837"/>
            <a:chOff x="1705222" y="1265301"/>
            <a:chExt cx="6102039" cy="4315837"/>
          </a:xfrm>
        </p:grpSpPr>
        <p:pic>
          <p:nvPicPr>
            <p:cNvPr id="3" name="Picture 2"/>
            <p:cNvPicPr>
              <a:picLocks noChangeAspect="1"/>
            </p:cNvPicPr>
            <p:nvPr/>
          </p:nvPicPr>
          <p:blipFill>
            <a:blip r:embed="rId3"/>
            <a:stretch>
              <a:fillRect/>
            </a:stretch>
          </p:blipFill>
          <p:spPr>
            <a:xfrm>
              <a:off x="1829533" y="1399663"/>
              <a:ext cx="3867150" cy="4181475"/>
            </a:xfrm>
            <a:prstGeom prst="rect">
              <a:avLst/>
            </a:prstGeom>
          </p:spPr>
        </p:pic>
        <p:sp>
          <p:nvSpPr>
            <p:cNvPr id="8" name="TextBox 7"/>
            <p:cNvSpPr txBox="1"/>
            <p:nvPr/>
          </p:nvSpPr>
          <p:spPr>
            <a:xfrm>
              <a:off x="4720765" y="2630886"/>
              <a:ext cx="3086496" cy="562113"/>
            </a:xfrm>
            <a:prstGeom prst="rect">
              <a:avLst/>
            </a:prstGeom>
            <a:noFill/>
          </p:spPr>
          <p:txBody>
            <a:bodyPr wrap="none" rtlCol="0">
              <a:spAutoFit/>
            </a:bodyPr>
            <a:lstStyle/>
            <a:p>
              <a:r>
                <a:rPr lang="en-US" dirty="0"/>
                <a:t>“As </a:t>
              </a:r>
              <a:r>
                <a:rPr lang="en-US" b="1" dirty="0"/>
                <a:t>user</a:t>
              </a:r>
              <a:r>
                <a:rPr lang="en-US" dirty="0"/>
                <a:t> I want to </a:t>
              </a:r>
              <a:r>
                <a:rPr lang="en-US" b="1" dirty="0"/>
                <a:t>search docs</a:t>
              </a:r>
              <a:r>
                <a:rPr lang="en-US" dirty="0"/>
                <a:t> </a:t>
              </a:r>
              <a:br>
                <a:rPr lang="en-US" dirty="0"/>
              </a:br>
              <a:r>
                <a:rPr lang="en-US" dirty="0"/>
                <a:t>so I can </a:t>
              </a:r>
              <a:r>
                <a:rPr lang="en-US" b="1" dirty="0"/>
                <a:t>preview</a:t>
              </a:r>
              <a:r>
                <a:rPr lang="en-US" dirty="0"/>
                <a:t> and </a:t>
              </a:r>
              <a:r>
                <a:rPr lang="en-US" b="1" dirty="0"/>
                <a:t>download</a:t>
              </a:r>
              <a:r>
                <a:rPr lang="en-US" dirty="0"/>
                <a:t> it”</a:t>
              </a:r>
            </a:p>
          </p:txBody>
        </p:sp>
        <p:sp>
          <p:nvSpPr>
            <p:cNvPr id="9" name="Freeform 8"/>
            <p:cNvSpPr/>
            <p:nvPr/>
          </p:nvSpPr>
          <p:spPr>
            <a:xfrm>
              <a:off x="1705222" y="1265301"/>
              <a:ext cx="4366592" cy="2225100"/>
            </a:xfrm>
            <a:custGeom>
              <a:avLst/>
              <a:gdLst>
                <a:gd name="connsiteX0" fmla="*/ 729673 w 5323059"/>
                <a:gd name="connsiteY0" fmla="*/ 2521528 h 2558473"/>
                <a:gd name="connsiteX1" fmla="*/ 683491 w 5323059"/>
                <a:gd name="connsiteY1" fmla="*/ 2530764 h 2558473"/>
                <a:gd name="connsiteX2" fmla="*/ 628073 w 5323059"/>
                <a:gd name="connsiteY2" fmla="*/ 2549237 h 2558473"/>
                <a:gd name="connsiteX3" fmla="*/ 498764 w 5323059"/>
                <a:gd name="connsiteY3" fmla="*/ 2558473 h 2558473"/>
                <a:gd name="connsiteX4" fmla="*/ 304800 w 5323059"/>
                <a:gd name="connsiteY4" fmla="*/ 2549237 h 2558473"/>
                <a:gd name="connsiteX5" fmla="*/ 267855 w 5323059"/>
                <a:gd name="connsiteY5" fmla="*/ 2540000 h 2558473"/>
                <a:gd name="connsiteX6" fmla="*/ 193964 w 5323059"/>
                <a:gd name="connsiteY6" fmla="*/ 2521528 h 2558473"/>
                <a:gd name="connsiteX7" fmla="*/ 175491 w 5323059"/>
                <a:gd name="connsiteY7" fmla="*/ 2493819 h 2558473"/>
                <a:gd name="connsiteX8" fmla="*/ 147782 w 5323059"/>
                <a:gd name="connsiteY8" fmla="*/ 2475346 h 2558473"/>
                <a:gd name="connsiteX9" fmla="*/ 110837 w 5323059"/>
                <a:gd name="connsiteY9" fmla="*/ 2419928 h 2558473"/>
                <a:gd name="connsiteX10" fmla="*/ 92364 w 5323059"/>
                <a:gd name="connsiteY10" fmla="*/ 2392219 h 2558473"/>
                <a:gd name="connsiteX11" fmla="*/ 73891 w 5323059"/>
                <a:gd name="connsiteY11" fmla="*/ 2364509 h 2558473"/>
                <a:gd name="connsiteX12" fmla="*/ 36946 w 5323059"/>
                <a:gd name="connsiteY12" fmla="*/ 2281382 h 2558473"/>
                <a:gd name="connsiteX13" fmla="*/ 18473 w 5323059"/>
                <a:gd name="connsiteY13" fmla="*/ 2189019 h 2558473"/>
                <a:gd name="connsiteX14" fmla="*/ 0 w 5323059"/>
                <a:gd name="connsiteY14" fmla="*/ 2004291 h 2558473"/>
                <a:gd name="connsiteX15" fmla="*/ 18473 w 5323059"/>
                <a:gd name="connsiteY15" fmla="*/ 1847273 h 2558473"/>
                <a:gd name="connsiteX16" fmla="*/ 27710 w 5323059"/>
                <a:gd name="connsiteY16" fmla="*/ 1801091 h 2558473"/>
                <a:gd name="connsiteX17" fmla="*/ 55419 w 5323059"/>
                <a:gd name="connsiteY17" fmla="*/ 1690255 h 2558473"/>
                <a:gd name="connsiteX18" fmla="*/ 64655 w 5323059"/>
                <a:gd name="connsiteY18" fmla="*/ 1662546 h 2558473"/>
                <a:gd name="connsiteX19" fmla="*/ 83128 w 5323059"/>
                <a:gd name="connsiteY19" fmla="*/ 1634837 h 2558473"/>
                <a:gd name="connsiteX20" fmla="*/ 101600 w 5323059"/>
                <a:gd name="connsiteY20" fmla="*/ 1579419 h 2558473"/>
                <a:gd name="connsiteX21" fmla="*/ 157019 w 5323059"/>
                <a:gd name="connsiteY21" fmla="*/ 1496291 h 2558473"/>
                <a:gd name="connsiteX22" fmla="*/ 193964 w 5323059"/>
                <a:gd name="connsiteY22" fmla="*/ 1440873 h 2558473"/>
                <a:gd name="connsiteX23" fmla="*/ 221673 w 5323059"/>
                <a:gd name="connsiteY23" fmla="*/ 1413164 h 2558473"/>
                <a:gd name="connsiteX24" fmla="*/ 286328 w 5323059"/>
                <a:gd name="connsiteY24" fmla="*/ 1339273 h 2558473"/>
                <a:gd name="connsiteX25" fmla="*/ 332510 w 5323059"/>
                <a:gd name="connsiteY25" fmla="*/ 1302328 h 2558473"/>
                <a:gd name="connsiteX26" fmla="*/ 350982 w 5323059"/>
                <a:gd name="connsiteY26" fmla="*/ 1274619 h 2558473"/>
                <a:gd name="connsiteX27" fmla="*/ 406400 w 5323059"/>
                <a:gd name="connsiteY27" fmla="*/ 1237673 h 2558473"/>
                <a:gd name="connsiteX28" fmla="*/ 452582 w 5323059"/>
                <a:gd name="connsiteY28" fmla="*/ 1200728 h 2558473"/>
                <a:gd name="connsiteX29" fmla="*/ 498764 w 5323059"/>
                <a:gd name="connsiteY29" fmla="*/ 1163782 h 2558473"/>
                <a:gd name="connsiteX30" fmla="*/ 544946 w 5323059"/>
                <a:gd name="connsiteY30" fmla="*/ 1126837 h 2558473"/>
                <a:gd name="connsiteX31" fmla="*/ 600364 w 5323059"/>
                <a:gd name="connsiteY31" fmla="*/ 1089891 h 2558473"/>
                <a:gd name="connsiteX32" fmla="*/ 618837 w 5323059"/>
                <a:gd name="connsiteY32" fmla="*/ 1062182 h 2558473"/>
                <a:gd name="connsiteX33" fmla="*/ 748146 w 5323059"/>
                <a:gd name="connsiteY33" fmla="*/ 1006764 h 2558473"/>
                <a:gd name="connsiteX34" fmla="*/ 831273 w 5323059"/>
                <a:gd name="connsiteY34" fmla="*/ 960582 h 2558473"/>
                <a:gd name="connsiteX35" fmla="*/ 886691 w 5323059"/>
                <a:gd name="connsiteY35" fmla="*/ 923637 h 2558473"/>
                <a:gd name="connsiteX36" fmla="*/ 914400 w 5323059"/>
                <a:gd name="connsiteY36" fmla="*/ 905164 h 2558473"/>
                <a:gd name="connsiteX37" fmla="*/ 942110 w 5323059"/>
                <a:gd name="connsiteY37" fmla="*/ 895928 h 2558473"/>
                <a:gd name="connsiteX38" fmla="*/ 969819 w 5323059"/>
                <a:gd name="connsiteY38" fmla="*/ 877455 h 2558473"/>
                <a:gd name="connsiteX39" fmla="*/ 997528 w 5323059"/>
                <a:gd name="connsiteY39" fmla="*/ 868219 h 2558473"/>
                <a:gd name="connsiteX40" fmla="*/ 1080655 w 5323059"/>
                <a:gd name="connsiteY40" fmla="*/ 822037 h 2558473"/>
                <a:gd name="connsiteX41" fmla="*/ 1163782 w 5323059"/>
                <a:gd name="connsiteY41" fmla="*/ 775855 h 2558473"/>
                <a:gd name="connsiteX42" fmla="*/ 1246910 w 5323059"/>
                <a:gd name="connsiteY42" fmla="*/ 729673 h 2558473"/>
                <a:gd name="connsiteX43" fmla="*/ 1293091 w 5323059"/>
                <a:gd name="connsiteY43" fmla="*/ 692728 h 2558473"/>
                <a:gd name="connsiteX44" fmla="*/ 1320800 w 5323059"/>
                <a:gd name="connsiteY44" fmla="*/ 665019 h 2558473"/>
                <a:gd name="connsiteX45" fmla="*/ 1376219 w 5323059"/>
                <a:gd name="connsiteY45" fmla="*/ 628073 h 2558473"/>
                <a:gd name="connsiteX46" fmla="*/ 1403928 w 5323059"/>
                <a:gd name="connsiteY46" fmla="*/ 609600 h 2558473"/>
                <a:gd name="connsiteX47" fmla="*/ 1459346 w 5323059"/>
                <a:gd name="connsiteY47" fmla="*/ 572655 h 2558473"/>
                <a:gd name="connsiteX48" fmla="*/ 1487055 w 5323059"/>
                <a:gd name="connsiteY48" fmla="*/ 544946 h 2558473"/>
                <a:gd name="connsiteX49" fmla="*/ 1514764 w 5323059"/>
                <a:gd name="connsiteY49" fmla="*/ 535709 h 2558473"/>
                <a:gd name="connsiteX50" fmla="*/ 1597891 w 5323059"/>
                <a:gd name="connsiteY50" fmla="*/ 480291 h 2558473"/>
                <a:gd name="connsiteX51" fmla="*/ 1681019 w 5323059"/>
                <a:gd name="connsiteY51" fmla="*/ 424873 h 2558473"/>
                <a:gd name="connsiteX52" fmla="*/ 1708728 w 5323059"/>
                <a:gd name="connsiteY52" fmla="*/ 406400 h 2558473"/>
                <a:gd name="connsiteX53" fmla="*/ 1736437 w 5323059"/>
                <a:gd name="connsiteY53" fmla="*/ 397164 h 2558473"/>
                <a:gd name="connsiteX54" fmla="*/ 1819564 w 5323059"/>
                <a:gd name="connsiteY54" fmla="*/ 341746 h 2558473"/>
                <a:gd name="connsiteX55" fmla="*/ 1847273 w 5323059"/>
                <a:gd name="connsiteY55" fmla="*/ 323273 h 2558473"/>
                <a:gd name="connsiteX56" fmla="*/ 1874982 w 5323059"/>
                <a:gd name="connsiteY56" fmla="*/ 314037 h 2558473"/>
                <a:gd name="connsiteX57" fmla="*/ 1902691 w 5323059"/>
                <a:gd name="connsiteY57" fmla="*/ 295564 h 2558473"/>
                <a:gd name="connsiteX58" fmla="*/ 1930400 w 5323059"/>
                <a:gd name="connsiteY58" fmla="*/ 286328 h 2558473"/>
                <a:gd name="connsiteX59" fmla="*/ 1948873 w 5323059"/>
                <a:gd name="connsiteY59" fmla="*/ 258619 h 2558473"/>
                <a:gd name="connsiteX60" fmla="*/ 1976582 w 5323059"/>
                <a:gd name="connsiteY60" fmla="*/ 249382 h 2558473"/>
                <a:gd name="connsiteX61" fmla="*/ 2004291 w 5323059"/>
                <a:gd name="connsiteY61" fmla="*/ 230909 h 2558473"/>
                <a:gd name="connsiteX62" fmla="*/ 2050473 w 5323059"/>
                <a:gd name="connsiteY62" fmla="*/ 193964 h 2558473"/>
                <a:gd name="connsiteX63" fmla="*/ 2105891 w 5323059"/>
                <a:gd name="connsiteY63" fmla="*/ 157019 h 2558473"/>
                <a:gd name="connsiteX64" fmla="*/ 2161310 w 5323059"/>
                <a:gd name="connsiteY64" fmla="*/ 138546 h 2558473"/>
                <a:gd name="connsiteX65" fmla="*/ 2189019 w 5323059"/>
                <a:gd name="connsiteY65" fmla="*/ 120073 h 2558473"/>
                <a:gd name="connsiteX66" fmla="*/ 2244437 w 5323059"/>
                <a:gd name="connsiteY66" fmla="*/ 101600 h 2558473"/>
                <a:gd name="connsiteX67" fmla="*/ 2327564 w 5323059"/>
                <a:gd name="connsiteY67" fmla="*/ 73891 h 2558473"/>
                <a:gd name="connsiteX68" fmla="*/ 2382982 w 5323059"/>
                <a:gd name="connsiteY68" fmla="*/ 55419 h 2558473"/>
                <a:gd name="connsiteX69" fmla="*/ 2438400 w 5323059"/>
                <a:gd name="connsiteY69" fmla="*/ 36946 h 2558473"/>
                <a:gd name="connsiteX70" fmla="*/ 2475346 w 5323059"/>
                <a:gd name="connsiteY70" fmla="*/ 27709 h 2558473"/>
                <a:gd name="connsiteX71" fmla="*/ 2521528 w 5323059"/>
                <a:gd name="connsiteY71" fmla="*/ 18473 h 2558473"/>
                <a:gd name="connsiteX72" fmla="*/ 3075710 w 5323059"/>
                <a:gd name="connsiteY72" fmla="*/ 0 h 2558473"/>
                <a:gd name="connsiteX73" fmla="*/ 3519055 w 5323059"/>
                <a:gd name="connsiteY73" fmla="*/ 9237 h 2558473"/>
                <a:gd name="connsiteX74" fmla="*/ 3759200 w 5323059"/>
                <a:gd name="connsiteY74" fmla="*/ 27709 h 2558473"/>
                <a:gd name="connsiteX75" fmla="*/ 3879273 w 5323059"/>
                <a:gd name="connsiteY75" fmla="*/ 36946 h 2558473"/>
                <a:gd name="connsiteX76" fmla="*/ 4193310 w 5323059"/>
                <a:gd name="connsiteY76" fmla="*/ 27709 h 2558473"/>
                <a:gd name="connsiteX77" fmla="*/ 4341091 w 5323059"/>
                <a:gd name="connsiteY77" fmla="*/ 18473 h 2558473"/>
                <a:gd name="connsiteX78" fmla="*/ 4682837 w 5323059"/>
                <a:gd name="connsiteY78" fmla="*/ 27709 h 2558473"/>
                <a:gd name="connsiteX79" fmla="*/ 4867564 w 5323059"/>
                <a:gd name="connsiteY79" fmla="*/ 55419 h 2558473"/>
                <a:gd name="connsiteX80" fmla="*/ 4959928 w 5323059"/>
                <a:gd name="connsiteY80" fmla="*/ 83128 h 2558473"/>
                <a:gd name="connsiteX81" fmla="*/ 4987637 w 5323059"/>
                <a:gd name="connsiteY81" fmla="*/ 101600 h 2558473"/>
                <a:gd name="connsiteX82" fmla="*/ 5061528 w 5323059"/>
                <a:gd name="connsiteY82" fmla="*/ 166255 h 2558473"/>
                <a:gd name="connsiteX83" fmla="*/ 5089237 w 5323059"/>
                <a:gd name="connsiteY83" fmla="*/ 184728 h 2558473"/>
                <a:gd name="connsiteX84" fmla="*/ 5116946 w 5323059"/>
                <a:gd name="connsiteY84" fmla="*/ 203200 h 2558473"/>
                <a:gd name="connsiteX85" fmla="*/ 5153891 w 5323059"/>
                <a:gd name="connsiteY85" fmla="*/ 258619 h 2558473"/>
                <a:gd name="connsiteX86" fmla="*/ 5172364 w 5323059"/>
                <a:gd name="connsiteY86" fmla="*/ 286328 h 2558473"/>
                <a:gd name="connsiteX87" fmla="*/ 5200073 w 5323059"/>
                <a:gd name="connsiteY87" fmla="*/ 304800 h 2558473"/>
                <a:gd name="connsiteX88" fmla="*/ 5209310 w 5323059"/>
                <a:gd name="connsiteY88" fmla="*/ 332509 h 2558473"/>
                <a:gd name="connsiteX89" fmla="*/ 5246255 w 5323059"/>
                <a:gd name="connsiteY89" fmla="*/ 387928 h 2558473"/>
                <a:gd name="connsiteX90" fmla="*/ 5273964 w 5323059"/>
                <a:gd name="connsiteY90" fmla="*/ 443346 h 2558473"/>
                <a:gd name="connsiteX91" fmla="*/ 5301673 w 5323059"/>
                <a:gd name="connsiteY91" fmla="*/ 544946 h 2558473"/>
                <a:gd name="connsiteX92" fmla="*/ 5310910 w 5323059"/>
                <a:gd name="connsiteY92" fmla="*/ 572655 h 2558473"/>
                <a:gd name="connsiteX93" fmla="*/ 5310910 w 5323059"/>
                <a:gd name="connsiteY93" fmla="*/ 803564 h 2558473"/>
                <a:gd name="connsiteX94" fmla="*/ 5283200 w 5323059"/>
                <a:gd name="connsiteY94" fmla="*/ 858982 h 2558473"/>
                <a:gd name="connsiteX95" fmla="*/ 5264728 w 5323059"/>
                <a:gd name="connsiteY95" fmla="*/ 895928 h 2558473"/>
                <a:gd name="connsiteX96" fmla="*/ 5237019 w 5323059"/>
                <a:gd name="connsiteY96" fmla="*/ 979055 h 2558473"/>
                <a:gd name="connsiteX97" fmla="*/ 5218546 w 5323059"/>
                <a:gd name="connsiteY97" fmla="*/ 1034473 h 2558473"/>
                <a:gd name="connsiteX98" fmla="*/ 5190837 w 5323059"/>
                <a:gd name="connsiteY98" fmla="*/ 1099128 h 2558473"/>
                <a:gd name="connsiteX99" fmla="*/ 5172364 w 5323059"/>
                <a:gd name="connsiteY99" fmla="*/ 1154546 h 2558473"/>
                <a:gd name="connsiteX100" fmla="*/ 5135419 w 5323059"/>
                <a:gd name="connsiteY100" fmla="*/ 1209964 h 2558473"/>
                <a:gd name="connsiteX101" fmla="*/ 5116946 w 5323059"/>
                <a:gd name="connsiteY101" fmla="*/ 1237673 h 2558473"/>
                <a:gd name="connsiteX102" fmla="*/ 5080000 w 5323059"/>
                <a:gd name="connsiteY102" fmla="*/ 1320800 h 2558473"/>
                <a:gd name="connsiteX103" fmla="*/ 5070764 w 5323059"/>
                <a:gd name="connsiteY103" fmla="*/ 1348509 h 2558473"/>
                <a:gd name="connsiteX104" fmla="*/ 5033819 w 5323059"/>
                <a:gd name="connsiteY104" fmla="*/ 1403928 h 2558473"/>
                <a:gd name="connsiteX105" fmla="*/ 5024582 w 5323059"/>
                <a:gd name="connsiteY105" fmla="*/ 1431637 h 2558473"/>
                <a:gd name="connsiteX106" fmla="*/ 4996873 w 5323059"/>
                <a:gd name="connsiteY106" fmla="*/ 1450109 h 2558473"/>
                <a:gd name="connsiteX107" fmla="*/ 4913746 w 5323059"/>
                <a:gd name="connsiteY107" fmla="*/ 1496291 h 2558473"/>
                <a:gd name="connsiteX108" fmla="*/ 4858328 w 5323059"/>
                <a:gd name="connsiteY108" fmla="*/ 1514764 h 2558473"/>
                <a:gd name="connsiteX109" fmla="*/ 4830619 w 5323059"/>
                <a:gd name="connsiteY109" fmla="*/ 1524000 h 2558473"/>
                <a:gd name="connsiteX110" fmla="*/ 4608946 w 5323059"/>
                <a:gd name="connsiteY110" fmla="*/ 1542473 h 2558473"/>
                <a:gd name="connsiteX111" fmla="*/ 4387273 w 5323059"/>
                <a:gd name="connsiteY111" fmla="*/ 1533237 h 2558473"/>
                <a:gd name="connsiteX112" fmla="*/ 4331855 w 5323059"/>
                <a:gd name="connsiteY112" fmla="*/ 1505528 h 2558473"/>
                <a:gd name="connsiteX113" fmla="*/ 4276437 w 5323059"/>
                <a:gd name="connsiteY113" fmla="*/ 1487055 h 2558473"/>
                <a:gd name="connsiteX114" fmla="*/ 4248728 w 5323059"/>
                <a:gd name="connsiteY114" fmla="*/ 1468582 h 2558473"/>
                <a:gd name="connsiteX115" fmla="*/ 4193310 w 5323059"/>
                <a:gd name="connsiteY115" fmla="*/ 1450109 h 2558473"/>
                <a:gd name="connsiteX116" fmla="*/ 4156364 w 5323059"/>
                <a:gd name="connsiteY116" fmla="*/ 1394691 h 2558473"/>
                <a:gd name="connsiteX117" fmla="*/ 4119419 w 5323059"/>
                <a:gd name="connsiteY117" fmla="*/ 1348509 h 2558473"/>
                <a:gd name="connsiteX118" fmla="*/ 4082473 w 5323059"/>
                <a:gd name="connsiteY118" fmla="*/ 1265382 h 2558473"/>
                <a:gd name="connsiteX119" fmla="*/ 4045528 w 5323059"/>
                <a:gd name="connsiteY119" fmla="*/ 1219200 h 2558473"/>
                <a:gd name="connsiteX120" fmla="*/ 4008582 w 5323059"/>
                <a:gd name="connsiteY120" fmla="*/ 1182255 h 2558473"/>
                <a:gd name="connsiteX121" fmla="*/ 3971637 w 5323059"/>
                <a:gd name="connsiteY121" fmla="*/ 1145309 h 2558473"/>
                <a:gd name="connsiteX122" fmla="*/ 3962400 w 5323059"/>
                <a:gd name="connsiteY122" fmla="*/ 1117600 h 2558473"/>
                <a:gd name="connsiteX123" fmla="*/ 3916219 w 5323059"/>
                <a:gd name="connsiteY123" fmla="*/ 1071419 h 2558473"/>
                <a:gd name="connsiteX124" fmla="*/ 3906982 w 5323059"/>
                <a:gd name="connsiteY124" fmla="*/ 1043709 h 2558473"/>
                <a:gd name="connsiteX125" fmla="*/ 3879273 w 5323059"/>
                <a:gd name="connsiteY125" fmla="*/ 1034473 h 2558473"/>
                <a:gd name="connsiteX126" fmla="*/ 3796146 w 5323059"/>
                <a:gd name="connsiteY126" fmla="*/ 997528 h 2558473"/>
                <a:gd name="connsiteX127" fmla="*/ 3759200 w 5323059"/>
                <a:gd name="connsiteY127" fmla="*/ 988291 h 2558473"/>
                <a:gd name="connsiteX128" fmla="*/ 3703782 w 5323059"/>
                <a:gd name="connsiteY128" fmla="*/ 969819 h 2558473"/>
                <a:gd name="connsiteX129" fmla="*/ 3657600 w 5323059"/>
                <a:gd name="connsiteY129" fmla="*/ 960582 h 2558473"/>
                <a:gd name="connsiteX130" fmla="*/ 3583710 w 5323059"/>
                <a:gd name="connsiteY130" fmla="*/ 942109 h 2558473"/>
                <a:gd name="connsiteX131" fmla="*/ 3528291 w 5323059"/>
                <a:gd name="connsiteY131" fmla="*/ 932873 h 2558473"/>
                <a:gd name="connsiteX132" fmla="*/ 3158837 w 5323059"/>
                <a:gd name="connsiteY132" fmla="*/ 932873 h 2558473"/>
                <a:gd name="connsiteX133" fmla="*/ 3075710 w 5323059"/>
                <a:gd name="connsiteY133" fmla="*/ 895928 h 2558473"/>
                <a:gd name="connsiteX134" fmla="*/ 3048000 w 5323059"/>
                <a:gd name="connsiteY134" fmla="*/ 886691 h 2558473"/>
                <a:gd name="connsiteX135" fmla="*/ 3020291 w 5323059"/>
                <a:gd name="connsiteY135" fmla="*/ 868219 h 2558473"/>
                <a:gd name="connsiteX136" fmla="*/ 2964873 w 5323059"/>
                <a:gd name="connsiteY136" fmla="*/ 849746 h 2558473"/>
                <a:gd name="connsiteX137" fmla="*/ 2937164 w 5323059"/>
                <a:gd name="connsiteY137" fmla="*/ 840509 h 2558473"/>
                <a:gd name="connsiteX138" fmla="*/ 2900219 w 5323059"/>
                <a:gd name="connsiteY138" fmla="*/ 831273 h 2558473"/>
                <a:gd name="connsiteX139" fmla="*/ 2844800 w 5323059"/>
                <a:gd name="connsiteY139" fmla="*/ 812800 h 2558473"/>
                <a:gd name="connsiteX140" fmla="*/ 2706255 w 5323059"/>
                <a:gd name="connsiteY140" fmla="*/ 794328 h 2558473"/>
                <a:gd name="connsiteX141" fmla="*/ 2558473 w 5323059"/>
                <a:gd name="connsiteY141" fmla="*/ 794328 h 2558473"/>
                <a:gd name="connsiteX142" fmla="*/ 2475346 w 5323059"/>
                <a:gd name="connsiteY142" fmla="*/ 803564 h 2558473"/>
                <a:gd name="connsiteX143" fmla="*/ 2438400 w 5323059"/>
                <a:gd name="connsiteY143" fmla="*/ 812800 h 2558473"/>
                <a:gd name="connsiteX144" fmla="*/ 2392219 w 5323059"/>
                <a:gd name="connsiteY144" fmla="*/ 822037 h 2558473"/>
                <a:gd name="connsiteX145" fmla="*/ 2364510 w 5323059"/>
                <a:gd name="connsiteY145" fmla="*/ 831273 h 2558473"/>
                <a:gd name="connsiteX146" fmla="*/ 2327564 w 5323059"/>
                <a:gd name="connsiteY146" fmla="*/ 840509 h 2558473"/>
                <a:gd name="connsiteX147" fmla="*/ 2207491 w 5323059"/>
                <a:gd name="connsiteY147" fmla="*/ 868219 h 2558473"/>
                <a:gd name="connsiteX148" fmla="*/ 2152073 w 5323059"/>
                <a:gd name="connsiteY148" fmla="*/ 886691 h 2558473"/>
                <a:gd name="connsiteX149" fmla="*/ 2124364 w 5323059"/>
                <a:gd name="connsiteY149" fmla="*/ 895928 h 2558473"/>
                <a:gd name="connsiteX150" fmla="*/ 2068946 w 5323059"/>
                <a:gd name="connsiteY150" fmla="*/ 932873 h 2558473"/>
                <a:gd name="connsiteX151" fmla="*/ 2022764 w 5323059"/>
                <a:gd name="connsiteY151" fmla="*/ 969819 h 2558473"/>
                <a:gd name="connsiteX152" fmla="*/ 1967346 w 5323059"/>
                <a:gd name="connsiteY152" fmla="*/ 1006764 h 2558473"/>
                <a:gd name="connsiteX153" fmla="*/ 1911928 w 5323059"/>
                <a:gd name="connsiteY153" fmla="*/ 1043709 h 2558473"/>
                <a:gd name="connsiteX154" fmla="*/ 1893455 w 5323059"/>
                <a:gd name="connsiteY154" fmla="*/ 1071419 h 2558473"/>
                <a:gd name="connsiteX155" fmla="*/ 1838037 w 5323059"/>
                <a:gd name="connsiteY155" fmla="*/ 1108364 h 2558473"/>
                <a:gd name="connsiteX156" fmla="*/ 1782619 w 5323059"/>
                <a:gd name="connsiteY156" fmla="*/ 1145309 h 2558473"/>
                <a:gd name="connsiteX157" fmla="*/ 1754910 w 5323059"/>
                <a:gd name="connsiteY157" fmla="*/ 1163782 h 2558473"/>
                <a:gd name="connsiteX158" fmla="*/ 1690255 w 5323059"/>
                <a:gd name="connsiteY158" fmla="*/ 1191491 h 2558473"/>
                <a:gd name="connsiteX159" fmla="*/ 1634837 w 5323059"/>
                <a:gd name="connsiteY159" fmla="*/ 1228437 h 2558473"/>
                <a:gd name="connsiteX160" fmla="*/ 1588655 w 5323059"/>
                <a:gd name="connsiteY160" fmla="*/ 1265382 h 2558473"/>
                <a:gd name="connsiteX161" fmla="*/ 1560946 w 5323059"/>
                <a:gd name="connsiteY161" fmla="*/ 1283855 h 2558473"/>
                <a:gd name="connsiteX162" fmla="*/ 1524000 w 5323059"/>
                <a:gd name="connsiteY162" fmla="*/ 1302328 h 2558473"/>
                <a:gd name="connsiteX163" fmla="*/ 1459346 w 5323059"/>
                <a:gd name="connsiteY163" fmla="*/ 1339273 h 2558473"/>
                <a:gd name="connsiteX164" fmla="*/ 1413164 w 5323059"/>
                <a:gd name="connsiteY164" fmla="*/ 1376219 h 2558473"/>
                <a:gd name="connsiteX165" fmla="*/ 1366982 w 5323059"/>
                <a:gd name="connsiteY165" fmla="*/ 1413164 h 2558473"/>
                <a:gd name="connsiteX166" fmla="*/ 1339273 w 5323059"/>
                <a:gd name="connsiteY166" fmla="*/ 1440873 h 2558473"/>
                <a:gd name="connsiteX167" fmla="*/ 1311564 w 5323059"/>
                <a:gd name="connsiteY167" fmla="*/ 1450109 h 2558473"/>
                <a:gd name="connsiteX168" fmla="*/ 1293091 w 5323059"/>
                <a:gd name="connsiteY168" fmla="*/ 1477819 h 2558473"/>
                <a:gd name="connsiteX169" fmla="*/ 1237673 w 5323059"/>
                <a:gd name="connsiteY169" fmla="*/ 1496291 h 2558473"/>
                <a:gd name="connsiteX170" fmla="*/ 1219200 w 5323059"/>
                <a:gd name="connsiteY170" fmla="*/ 1524000 h 2558473"/>
                <a:gd name="connsiteX171" fmla="*/ 1163782 w 5323059"/>
                <a:gd name="connsiteY171" fmla="*/ 1542473 h 2558473"/>
                <a:gd name="connsiteX172" fmla="*/ 1136073 w 5323059"/>
                <a:gd name="connsiteY172" fmla="*/ 1570182 h 2558473"/>
                <a:gd name="connsiteX173" fmla="*/ 1080655 w 5323059"/>
                <a:gd name="connsiteY173" fmla="*/ 1607128 h 2558473"/>
                <a:gd name="connsiteX174" fmla="*/ 1025237 w 5323059"/>
                <a:gd name="connsiteY174" fmla="*/ 1690255 h 2558473"/>
                <a:gd name="connsiteX175" fmla="*/ 1006764 w 5323059"/>
                <a:gd name="connsiteY175" fmla="*/ 1717964 h 2558473"/>
                <a:gd name="connsiteX176" fmla="*/ 988291 w 5323059"/>
                <a:gd name="connsiteY176" fmla="*/ 1745673 h 2558473"/>
                <a:gd name="connsiteX177" fmla="*/ 951346 w 5323059"/>
                <a:gd name="connsiteY177" fmla="*/ 1791855 h 2558473"/>
                <a:gd name="connsiteX178" fmla="*/ 942110 w 5323059"/>
                <a:gd name="connsiteY178" fmla="*/ 1819564 h 2558473"/>
                <a:gd name="connsiteX179" fmla="*/ 923637 w 5323059"/>
                <a:gd name="connsiteY179" fmla="*/ 1847273 h 2558473"/>
                <a:gd name="connsiteX180" fmla="*/ 905164 w 5323059"/>
                <a:gd name="connsiteY180" fmla="*/ 1902691 h 2558473"/>
                <a:gd name="connsiteX181" fmla="*/ 895928 w 5323059"/>
                <a:gd name="connsiteY181" fmla="*/ 1930400 h 2558473"/>
                <a:gd name="connsiteX182" fmla="*/ 868219 w 5323059"/>
                <a:gd name="connsiteY182" fmla="*/ 1958109 h 2558473"/>
                <a:gd name="connsiteX183" fmla="*/ 858982 w 5323059"/>
                <a:gd name="connsiteY183" fmla="*/ 1995055 h 2558473"/>
                <a:gd name="connsiteX184" fmla="*/ 840510 w 5323059"/>
                <a:gd name="connsiteY184" fmla="*/ 2050473 h 2558473"/>
                <a:gd name="connsiteX185" fmla="*/ 812800 w 5323059"/>
                <a:gd name="connsiteY185" fmla="*/ 2133600 h 2558473"/>
                <a:gd name="connsiteX186" fmla="*/ 794328 w 5323059"/>
                <a:gd name="connsiteY186" fmla="*/ 2189019 h 2558473"/>
                <a:gd name="connsiteX187" fmla="*/ 785091 w 5323059"/>
                <a:gd name="connsiteY187" fmla="*/ 2216728 h 2558473"/>
                <a:gd name="connsiteX188" fmla="*/ 775855 w 5323059"/>
                <a:gd name="connsiteY188" fmla="*/ 2272146 h 2558473"/>
                <a:gd name="connsiteX189" fmla="*/ 766619 w 5323059"/>
                <a:gd name="connsiteY189" fmla="*/ 2299855 h 2558473"/>
                <a:gd name="connsiteX190" fmla="*/ 757382 w 5323059"/>
                <a:gd name="connsiteY190" fmla="*/ 2336800 h 2558473"/>
                <a:gd name="connsiteX191" fmla="*/ 738910 w 5323059"/>
                <a:gd name="connsiteY191" fmla="*/ 2419928 h 2558473"/>
                <a:gd name="connsiteX192" fmla="*/ 701964 w 5323059"/>
                <a:gd name="connsiteY192" fmla="*/ 2475346 h 2558473"/>
                <a:gd name="connsiteX193" fmla="*/ 683491 w 5323059"/>
                <a:gd name="connsiteY193" fmla="*/ 2503055 h 2558473"/>
                <a:gd name="connsiteX194" fmla="*/ 729673 w 5323059"/>
                <a:gd name="connsiteY194" fmla="*/ 2521528 h 255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5323059" h="2558473">
                  <a:moveTo>
                    <a:pt x="729673" y="2521528"/>
                  </a:moveTo>
                  <a:cubicBezTo>
                    <a:pt x="714279" y="2524607"/>
                    <a:pt x="698637" y="2526633"/>
                    <a:pt x="683491" y="2530764"/>
                  </a:cubicBezTo>
                  <a:cubicBezTo>
                    <a:pt x="664705" y="2535887"/>
                    <a:pt x="647495" y="2547850"/>
                    <a:pt x="628073" y="2549237"/>
                  </a:cubicBezTo>
                  <a:lnTo>
                    <a:pt x="498764" y="2558473"/>
                  </a:lnTo>
                  <a:cubicBezTo>
                    <a:pt x="434109" y="2555394"/>
                    <a:pt x="369322" y="2554399"/>
                    <a:pt x="304800" y="2549237"/>
                  </a:cubicBezTo>
                  <a:cubicBezTo>
                    <a:pt x="292146" y="2548225"/>
                    <a:pt x="280247" y="2542754"/>
                    <a:pt x="267855" y="2540000"/>
                  </a:cubicBezTo>
                  <a:cubicBezTo>
                    <a:pt x="200972" y="2525137"/>
                    <a:pt x="243483" y="2538034"/>
                    <a:pt x="193964" y="2521528"/>
                  </a:cubicBezTo>
                  <a:cubicBezTo>
                    <a:pt x="187806" y="2512292"/>
                    <a:pt x="183340" y="2501668"/>
                    <a:pt x="175491" y="2493819"/>
                  </a:cubicBezTo>
                  <a:cubicBezTo>
                    <a:pt x="167642" y="2485970"/>
                    <a:pt x="155092" y="2483700"/>
                    <a:pt x="147782" y="2475346"/>
                  </a:cubicBezTo>
                  <a:cubicBezTo>
                    <a:pt x="133162" y="2458638"/>
                    <a:pt x="123152" y="2438401"/>
                    <a:pt x="110837" y="2419928"/>
                  </a:cubicBezTo>
                  <a:lnTo>
                    <a:pt x="92364" y="2392219"/>
                  </a:lnTo>
                  <a:lnTo>
                    <a:pt x="73891" y="2364509"/>
                  </a:lnTo>
                  <a:cubicBezTo>
                    <a:pt x="51909" y="2298560"/>
                    <a:pt x="66220" y="2325292"/>
                    <a:pt x="36946" y="2281382"/>
                  </a:cubicBezTo>
                  <a:cubicBezTo>
                    <a:pt x="28053" y="2245810"/>
                    <a:pt x="22590" y="2228129"/>
                    <a:pt x="18473" y="2189019"/>
                  </a:cubicBezTo>
                  <a:cubicBezTo>
                    <a:pt x="-7702" y="1940363"/>
                    <a:pt x="23195" y="2166647"/>
                    <a:pt x="0" y="2004291"/>
                  </a:cubicBezTo>
                  <a:cubicBezTo>
                    <a:pt x="6564" y="1938652"/>
                    <a:pt x="8266" y="1908513"/>
                    <a:pt x="18473" y="1847273"/>
                  </a:cubicBezTo>
                  <a:cubicBezTo>
                    <a:pt x="21054" y="1831788"/>
                    <a:pt x="24902" y="1816537"/>
                    <a:pt x="27710" y="1801091"/>
                  </a:cubicBezTo>
                  <a:cubicBezTo>
                    <a:pt x="42637" y="1718996"/>
                    <a:pt x="28435" y="1771206"/>
                    <a:pt x="55419" y="1690255"/>
                  </a:cubicBezTo>
                  <a:cubicBezTo>
                    <a:pt x="58498" y="1681019"/>
                    <a:pt x="59254" y="1670647"/>
                    <a:pt x="64655" y="1662546"/>
                  </a:cubicBezTo>
                  <a:lnTo>
                    <a:pt x="83128" y="1634837"/>
                  </a:lnTo>
                  <a:cubicBezTo>
                    <a:pt x="89285" y="1616364"/>
                    <a:pt x="90799" y="1595621"/>
                    <a:pt x="101600" y="1579419"/>
                  </a:cubicBezTo>
                  <a:lnTo>
                    <a:pt x="157019" y="1496291"/>
                  </a:lnTo>
                  <a:cubicBezTo>
                    <a:pt x="157022" y="1496286"/>
                    <a:pt x="193960" y="1440877"/>
                    <a:pt x="193964" y="1440873"/>
                  </a:cubicBezTo>
                  <a:cubicBezTo>
                    <a:pt x="203200" y="1431637"/>
                    <a:pt x="213654" y="1423475"/>
                    <a:pt x="221673" y="1413164"/>
                  </a:cubicBezTo>
                  <a:cubicBezTo>
                    <a:pt x="279697" y="1338563"/>
                    <a:pt x="232686" y="1375035"/>
                    <a:pt x="286328" y="1339273"/>
                  </a:cubicBezTo>
                  <a:cubicBezTo>
                    <a:pt x="339265" y="1259865"/>
                    <a:pt x="268777" y="1353314"/>
                    <a:pt x="332510" y="1302328"/>
                  </a:cubicBezTo>
                  <a:cubicBezTo>
                    <a:pt x="341178" y="1295394"/>
                    <a:pt x="342628" y="1281929"/>
                    <a:pt x="350982" y="1274619"/>
                  </a:cubicBezTo>
                  <a:cubicBezTo>
                    <a:pt x="367690" y="1259999"/>
                    <a:pt x="406400" y="1237673"/>
                    <a:pt x="406400" y="1237673"/>
                  </a:cubicBezTo>
                  <a:cubicBezTo>
                    <a:pt x="459341" y="1158262"/>
                    <a:pt x="388848" y="1251714"/>
                    <a:pt x="452582" y="1200728"/>
                  </a:cubicBezTo>
                  <a:cubicBezTo>
                    <a:pt x="512268" y="1152980"/>
                    <a:pt x="429114" y="1187000"/>
                    <a:pt x="498764" y="1163782"/>
                  </a:cubicBezTo>
                  <a:cubicBezTo>
                    <a:pt x="532898" y="1112582"/>
                    <a:pt x="497707" y="1153081"/>
                    <a:pt x="544946" y="1126837"/>
                  </a:cubicBezTo>
                  <a:cubicBezTo>
                    <a:pt x="564354" y="1116055"/>
                    <a:pt x="600364" y="1089891"/>
                    <a:pt x="600364" y="1089891"/>
                  </a:cubicBezTo>
                  <a:cubicBezTo>
                    <a:pt x="606522" y="1080655"/>
                    <a:pt x="609424" y="1068065"/>
                    <a:pt x="618837" y="1062182"/>
                  </a:cubicBezTo>
                  <a:cubicBezTo>
                    <a:pt x="677714" y="1025384"/>
                    <a:pt x="688893" y="1066017"/>
                    <a:pt x="748146" y="1006764"/>
                  </a:cubicBezTo>
                  <a:cubicBezTo>
                    <a:pt x="835109" y="919801"/>
                    <a:pt x="695657" y="1050992"/>
                    <a:pt x="831273" y="960582"/>
                  </a:cubicBezTo>
                  <a:lnTo>
                    <a:pt x="886691" y="923637"/>
                  </a:lnTo>
                  <a:cubicBezTo>
                    <a:pt x="895927" y="917479"/>
                    <a:pt x="903869" y="908674"/>
                    <a:pt x="914400" y="905164"/>
                  </a:cubicBezTo>
                  <a:lnTo>
                    <a:pt x="942110" y="895928"/>
                  </a:lnTo>
                  <a:cubicBezTo>
                    <a:pt x="951346" y="889770"/>
                    <a:pt x="959890" y="882419"/>
                    <a:pt x="969819" y="877455"/>
                  </a:cubicBezTo>
                  <a:cubicBezTo>
                    <a:pt x="978527" y="873101"/>
                    <a:pt x="989017" y="872947"/>
                    <a:pt x="997528" y="868219"/>
                  </a:cubicBezTo>
                  <a:cubicBezTo>
                    <a:pt x="1092806" y="815286"/>
                    <a:pt x="1017956" y="842936"/>
                    <a:pt x="1080655" y="822037"/>
                  </a:cubicBezTo>
                  <a:cubicBezTo>
                    <a:pt x="1144174" y="779690"/>
                    <a:pt x="1115011" y="792112"/>
                    <a:pt x="1163782" y="775855"/>
                  </a:cubicBezTo>
                  <a:cubicBezTo>
                    <a:pt x="1227301" y="733508"/>
                    <a:pt x="1198138" y="745929"/>
                    <a:pt x="1246910" y="729673"/>
                  </a:cubicBezTo>
                  <a:cubicBezTo>
                    <a:pt x="1288221" y="667704"/>
                    <a:pt x="1239556" y="728418"/>
                    <a:pt x="1293091" y="692728"/>
                  </a:cubicBezTo>
                  <a:cubicBezTo>
                    <a:pt x="1303959" y="685482"/>
                    <a:pt x="1310489" y="673038"/>
                    <a:pt x="1320800" y="665019"/>
                  </a:cubicBezTo>
                  <a:cubicBezTo>
                    <a:pt x="1338325" y="651388"/>
                    <a:pt x="1357746" y="640388"/>
                    <a:pt x="1376219" y="628073"/>
                  </a:cubicBezTo>
                  <a:lnTo>
                    <a:pt x="1403928" y="609600"/>
                  </a:lnTo>
                  <a:cubicBezTo>
                    <a:pt x="1403933" y="609597"/>
                    <a:pt x="1459342" y="572659"/>
                    <a:pt x="1459346" y="572655"/>
                  </a:cubicBezTo>
                  <a:cubicBezTo>
                    <a:pt x="1468582" y="563419"/>
                    <a:pt x="1476187" y="552192"/>
                    <a:pt x="1487055" y="544946"/>
                  </a:cubicBezTo>
                  <a:cubicBezTo>
                    <a:pt x="1495156" y="539545"/>
                    <a:pt x="1506253" y="540437"/>
                    <a:pt x="1514764" y="535709"/>
                  </a:cubicBezTo>
                  <a:cubicBezTo>
                    <a:pt x="1514779" y="535701"/>
                    <a:pt x="1584029" y="489532"/>
                    <a:pt x="1597891" y="480291"/>
                  </a:cubicBezTo>
                  <a:lnTo>
                    <a:pt x="1681019" y="424873"/>
                  </a:lnTo>
                  <a:cubicBezTo>
                    <a:pt x="1690255" y="418715"/>
                    <a:pt x="1698197" y="409910"/>
                    <a:pt x="1708728" y="406400"/>
                  </a:cubicBezTo>
                  <a:lnTo>
                    <a:pt x="1736437" y="397164"/>
                  </a:lnTo>
                  <a:lnTo>
                    <a:pt x="1819564" y="341746"/>
                  </a:lnTo>
                  <a:cubicBezTo>
                    <a:pt x="1828800" y="335588"/>
                    <a:pt x="1836742" y="326783"/>
                    <a:pt x="1847273" y="323273"/>
                  </a:cubicBezTo>
                  <a:lnTo>
                    <a:pt x="1874982" y="314037"/>
                  </a:lnTo>
                  <a:cubicBezTo>
                    <a:pt x="1884218" y="307879"/>
                    <a:pt x="1892762" y="300528"/>
                    <a:pt x="1902691" y="295564"/>
                  </a:cubicBezTo>
                  <a:cubicBezTo>
                    <a:pt x="1911399" y="291210"/>
                    <a:pt x="1922797" y="292410"/>
                    <a:pt x="1930400" y="286328"/>
                  </a:cubicBezTo>
                  <a:cubicBezTo>
                    <a:pt x="1939068" y="279393"/>
                    <a:pt x="1940205" y="265554"/>
                    <a:pt x="1948873" y="258619"/>
                  </a:cubicBezTo>
                  <a:cubicBezTo>
                    <a:pt x="1956476" y="252537"/>
                    <a:pt x="1967874" y="253736"/>
                    <a:pt x="1976582" y="249382"/>
                  </a:cubicBezTo>
                  <a:cubicBezTo>
                    <a:pt x="1986511" y="244417"/>
                    <a:pt x="1995055" y="237067"/>
                    <a:pt x="2004291" y="230909"/>
                  </a:cubicBezTo>
                  <a:cubicBezTo>
                    <a:pt x="2038424" y="179710"/>
                    <a:pt x="2003235" y="220207"/>
                    <a:pt x="2050473" y="193964"/>
                  </a:cubicBezTo>
                  <a:cubicBezTo>
                    <a:pt x="2069881" y="183182"/>
                    <a:pt x="2084829" y="164040"/>
                    <a:pt x="2105891" y="157019"/>
                  </a:cubicBezTo>
                  <a:lnTo>
                    <a:pt x="2161310" y="138546"/>
                  </a:lnTo>
                  <a:cubicBezTo>
                    <a:pt x="2170546" y="132388"/>
                    <a:pt x="2178875" y="124582"/>
                    <a:pt x="2189019" y="120073"/>
                  </a:cubicBezTo>
                  <a:cubicBezTo>
                    <a:pt x="2206813" y="112165"/>
                    <a:pt x="2225964" y="107758"/>
                    <a:pt x="2244437" y="101600"/>
                  </a:cubicBezTo>
                  <a:lnTo>
                    <a:pt x="2327564" y="73891"/>
                  </a:lnTo>
                  <a:lnTo>
                    <a:pt x="2382982" y="55419"/>
                  </a:lnTo>
                  <a:lnTo>
                    <a:pt x="2438400" y="36946"/>
                  </a:lnTo>
                  <a:cubicBezTo>
                    <a:pt x="2450715" y="33867"/>
                    <a:pt x="2462954" y="30463"/>
                    <a:pt x="2475346" y="27709"/>
                  </a:cubicBezTo>
                  <a:cubicBezTo>
                    <a:pt x="2490671" y="24303"/>
                    <a:pt x="2505937" y="20307"/>
                    <a:pt x="2521528" y="18473"/>
                  </a:cubicBezTo>
                  <a:cubicBezTo>
                    <a:pt x="2688173" y="-1132"/>
                    <a:pt x="2960092" y="2409"/>
                    <a:pt x="3075710" y="0"/>
                  </a:cubicBezTo>
                  <a:lnTo>
                    <a:pt x="3519055" y="9237"/>
                  </a:lnTo>
                  <a:cubicBezTo>
                    <a:pt x="3703092" y="14900"/>
                    <a:pt x="3624396" y="15454"/>
                    <a:pt x="3759200" y="27709"/>
                  </a:cubicBezTo>
                  <a:cubicBezTo>
                    <a:pt x="3799178" y="31343"/>
                    <a:pt x="3839249" y="33867"/>
                    <a:pt x="3879273" y="36946"/>
                  </a:cubicBezTo>
                  <a:lnTo>
                    <a:pt x="4193310" y="27709"/>
                  </a:lnTo>
                  <a:cubicBezTo>
                    <a:pt x="4242627" y="25736"/>
                    <a:pt x="4291735" y="18473"/>
                    <a:pt x="4341091" y="18473"/>
                  </a:cubicBezTo>
                  <a:cubicBezTo>
                    <a:pt x="4455048" y="18473"/>
                    <a:pt x="4568922" y="24630"/>
                    <a:pt x="4682837" y="27709"/>
                  </a:cubicBezTo>
                  <a:cubicBezTo>
                    <a:pt x="4766142" y="36040"/>
                    <a:pt x="4785754" y="34968"/>
                    <a:pt x="4867564" y="55419"/>
                  </a:cubicBezTo>
                  <a:cubicBezTo>
                    <a:pt x="4888219" y="60583"/>
                    <a:pt x="4946432" y="74131"/>
                    <a:pt x="4959928" y="83128"/>
                  </a:cubicBezTo>
                  <a:lnTo>
                    <a:pt x="4987637" y="101600"/>
                  </a:lnTo>
                  <a:cubicBezTo>
                    <a:pt x="5018425" y="147782"/>
                    <a:pt x="4996874" y="123151"/>
                    <a:pt x="5061528" y="166255"/>
                  </a:cubicBezTo>
                  <a:lnTo>
                    <a:pt x="5089237" y="184728"/>
                  </a:lnTo>
                  <a:lnTo>
                    <a:pt x="5116946" y="203200"/>
                  </a:lnTo>
                  <a:lnTo>
                    <a:pt x="5153891" y="258619"/>
                  </a:lnTo>
                  <a:cubicBezTo>
                    <a:pt x="5160049" y="267855"/>
                    <a:pt x="5163128" y="280171"/>
                    <a:pt x="5172364" y="286328"/>
                  </a:cubicBezTo>
                  <a:lnTo>
                    <a:pt x="5200073" y="304800"/>
                  </a:lnTo>
                  <a:cubicBezTo>
                    <a:pt x="5203152" y="314036"/>
                    <a:pt x="5204582" y="323998"/>
                    <a:pt x="5209310" y="332509"/>
                  </a:cubicBezTo>
                  <a:cubicBezTo>
                    <a:pt x="5220092" y="351917"/>
                    <a:pt x="5246255" y="387928"/>
                    <a:pt x="5246255" y="387928"/>
                  </a:cubicBezTo>
                  <a:cubicBezTo>
                    <a:pt x="5279935" y="488972"/>
                    <a:pt x="5226222" y="335928"/>
                    <a:pt x="5273964" y="443346"/>
                  </a:cubicBezTo>
                  <a:cubicBezTo>
                    <a:pt x="5296612" y="494304"/>
                    <a:pt x="5289255" y="495274"/>
                    <a:pt x="5301673" y="544946"/>
                  </a:cubicBezTo>
                  <a:cubicBezTo>
                    <a:pt x="5304034" y="554391"/>
                    <a:pt x="5307831" y="563419"/>
                    <a:pt x="5310910" y="572655"/>
                  </a:cubicBezTo>
                  <a:cubicBezTo>
                    <a:pt x="5328238" y="676627"/>
                    <a:pt x="5325940" y="638233"/>
                    <a:pt x="5310910" y="803564"/>
                  </a:cubicBezTo>
                  <a:cubicBezTo>
                    <a:pt x="5308622" y="828736"/>
                    <a:pt x="5295148" y="838072"/>
                    <a:pt x="5283200" y="858982"/>
                  </a:cubicBezTo>
                  <a:cubicBezTo>
                    <a:pt x="5276369" y="870937"/>
                    <a:pt x="5269842" y="883144"/>
                    <a:pt x="5264728" y="895928"/>
                  </a:cubicBezTo>
                  <a:cubicBezTo>
                    <a:pt x="5264718" y="895953"/>
                    <a:pt x="5241642" y="965188"/>
                    <a:pt x="5237019" y="979055"/>
                  </a:cubicBezTo>
                  <a:lnTo>
                    <a:pt x="5218546" y="1034473"/>
                  </a:lnTo>
                  <a:cubicBezTo>
                    <a:pt x="5194115" y="1132201"/>
                    <a:pt x="5227285" y="1017122"/>
                    <a:pt x="5190837" y="1099128"/>
                  </a:cubicBezTo>
                  <a:cubicBezTo>
                    <a:pt x="5182929" y="1116922"/>
                    <a:pt x="5183165" y="1138344"/>
                    <a:pt x="5172364" y="1154546"/>
                  </a:cubicBezTo>
                  <a:lnTo>
                    <a:pt x="5135419" y="1209964"/>
                  </a:lnTo>
                  <a:lnTo>
                    <a:pt x="5116946" y="1237673"/>
                  </a:lnTo>
                  <a:cubicBezTo>
                    <a:pt x="5094963" y="1303622"/>
                    <a:pt x="5109274" y="1276889"/>
                    <a:pt x="5080000" y="1320800"/>
                  </a:cubicBezTo>
                  <a:cubicBezTo>
                    <a:pt x="5076921" y="1330036"/>
                    <a:pt x="5075492" y="1339998"/>
                    <a:pt x="5070764" y="1348509"/>
                  </a:cubicBezTo>
                  <a:cubicBezTo>
                    <a:pt x="5059982" y="1367917"/>
                    <a:pt x="5040840" y="1382866"/>
                    <a:pt x="5033819" y="1403928"/>
                  </a:cubicBezTo>
                  <a:cubicBezTo>
                    <a:pt x="5030740" y="1413164"/>
                    <a:pt x="5030664" y="1424035"/>
                    <a:pt x="5024582" y="1431637"/>
                  </a:cubicBezTo>
                  <a:cubicBezTo>
                    <a:pt x="5017647" y="1440305"/>
                    <a:pt x="5005401" y="1443003"/>
                    <a:pt x="4996873" y="1450109"/>
                  </a:cubicBezTo>
                  <a:cubicBezTo>
                    <a:pt x="4941566" y="1496198"/>
                    <a:pt x="5002171" y="1466816"/>
                    <a:pt x="4913746" y="1496291"/>
                  </a:cubicBezTo>
                  <a:lnTo>
                    <a:pt x="4858328" y="1514764"/>
                  </a:lnTo>
                  <a:cubicBezTo>
                    <a:pt x="4849092" y="1517843"/>
                    <a:pt x="4840315" y="1523118"/>
                    <a:pt x="4830619" y="1524000"/>
                  </a:cubicBezTo>
                  <a:cubicBezTo>
                    <a:pt x="4689041" y="1536872"/>
                    <a:pt x="4762925" y="1530629"/>
                    <a:pt x="4608946" y="1542473"/>
                  </a:cubicBezTo>
                  <a:cubicBezTo>
                    <a:pt x="4535055" y="1539394"/>
                    <a:pt x="4461026" y="1538700"/>
                    <a:pt x="4387273" y="1533237"/>
                  </a:cubicBezTo>
                  <a:cubicBezTo>
                    <a:pt x="4356960" y="1530992"/>
                    <a:pt x="4358627" y="1517426"/>
                    <a:pt x="4331855" y="1505528"/>
                  </a:cubicBezTo>
                  <a:cubicBezTo>
                    <a:pt x="4314061" y="1497620"/>
                    <a:pt x="4276437" y="1487055"/>
                    <a:pt x="4276437" y="1487055"/>
                  </a:cubicBezTo>
                  <a:cubicBezTo>
                    <a:pt x="4267201" y="1480897"/>
                    <a:pt x="4258872" y="1473091"/>
                    <a:pt x="4248728" y="1468582"/>
                  </a:cubicBezTo>
                  <a:cubicBezTo>
                    <a:pt x="4230934" y="1460674"/>
                    <a:pt x="4193310" y="1450109"/>
                    <a:pt x="4193310" y="1450109"/>
                  </a:cubicBezTo>
                  <a:cubicBezTo>
                    <a:pt x="4171346" y="1384221"/>
                    <a:pt x="4202491" y="1463882"/>
                    <a:pt x="4156364" y="1394691"/>
                  </a:cubicBezTo>
                  <a:cubicBezTo>
                    <a:pt x="4120673" y="1341154"/>
                    <a:pt x="4181390" y="1389824"/>
                    <a:pt x="4119419" y="1348509"/>
                  </a:cubicBezTo>
                  <a:cubicBezTo>
                    <a:pt x="4097436" y="1282560"/>
                    <a:pt x="4111747" y="1309293"/>
                    <a:pt x="4082473" y="1265382"/>
                  </a:cubicBezTo>
                  <a:cubicBezTo>
                    <a:pt x="4059259" y="1195737"/>
                    <a:pt x="4093273" y="1278881"/>
                    <a:pt x="4045528" y="1219200"/>
                  </a:cubicBezTo>
                  <a:cubicBezTo>
                    <a:pt x="4009702" y="1174419"/>
                    <a:pt x="4069037" y="1202406"/>
                    <a:pt x="4008582" y="1182255"/>
                  </a:cubicBezTo>
                  <a:cubicBezTo>
                    <a:pt x="3983953" y="1108367"/>
                    <a:pt x="4020896" y="1194568"/>
                    <a:pt x="3971637" y="1145309"/>
                  </a:cubicBezTo>
                  <a:cubicBezTo>
                    <a:pt x="3964753" y="1138425"/>
                    <a:pt x="3966754" y="1126308"/>
                    <a:pt x="3962400" y="1117600"/>
                  </a:cubicBezTo>
                  <a:cubicBezTo>
                    <a:pt x="3947006" y="1086811"/>
                    <a:pt x="3943929" y="1089892"/>
                    <a:pt x="3916219" y="1071419"/>
                  </a:cubicBezTo>
                  <a:cubicBezTo>
                    <a:pt x="3913140" y="1062182"/>
                    <a:pt x="3913867" y="1050594"/>
                    <a:pt x="3906982" y="1043709"/>
                  </a:cubicBezTo>
                  <a:cubicBezTo>
                    <a:pt x="3900098" y="1036825"/>
                    <a:pt x="3887981" y="1038827"/>
                    <a:pt x="3879273" y="1034473"/>
                  </a:cubicBezTo>
                  <a:cubicBezTo>
                    <a:pt x="3818614" y="1004144"/>
                    <a:pt x="3891473" y="1021361"/>
                    <a:pt x="3796146" y="997528"/>
                  </a:cubicBezTo>
                  <a:cubicBezTo>
                    <a:pt x="3783831" y="994449"/>
                    <a:pt x="3771359" y="991939"/>
                    <a:pt x="3759200" y="988291"/>
                  </a:cubicBezTo>
                  <a:cubicBezTo>
                    <a:pt x="3740549" y="982696"/>
                    <a:pt x="3722876" y="973638"/>
                    <a:pt x="3703782" y="969819"/>
                  </a:cubicBezTo>
                  <a:cubicBezTo>
                    <a:pt x="3688388" y="966740"/>
                    <a:pt x="3672897" y="964112"/>
                    <a:pt x="3657600" y="960582"/>
                  </a:cubicBezTo>
                  <a:cubicBezTo>
                    <a:pt x="3632862" y="954873"/>
                    <a:pt x="3608753" y="946283"/>
                    <a:pt x="3583710" y="942109"/>
                  </a:cubicBezTo>
                  <a:lnTo>
                    <a:pt x="3528291" y="932873"/>
                  </a:lnTo>
                  <a:cubicBezTo>
                    <a:pt x="3376763" y="940848"/>
                    <a:pt x="3313409" y="950048"/>
                    <a:pt x="3158837" y="932873"/>
                  </a:cubicBezTo>
                  <a:cubicBezTo>
                    <a:pt x="3097566" y="926065"/>
                    <a:pt x="3116954" y="916550"/>
                    <a:pt x="3075710" y="895928"/>
                  </a:cubicBezTo>
                  <a:cubicBezTo>
                    <a:pt x="3067002" y="891574"/>
                    <a:pt x="3056708" y="891045"/>
                    <a:pt x="3048000" y="886691"/>
                  </a:cubicBezTo>
                  <a:cubicBezTo>
                    <a:pt x="3038071" y="881727"/>
                    <a:pt x="3030435" y="872727"/>
                    <a:pt x="3020291" y="868219"/>
                  </a:cubicBezTo>
                  <a:cubicBezTo>
                    <a:pt x="3002497" y="860311"/>
                    <a:pt x="2983346" y="855904"/>
                    <a:pt x="2964873" y="849746"/>
                  </a:cubicBezTo>
                  <a:cubicBezTo>
                    <a:pt x="2955637" y="846667"/>
                    <a:pt x="2946609" y="842870"/>
                    <a:pt x="2937164" y="840509"/>
                  </a:cubicBezTo>
                  <a:cubicBezTo>
                    <a:pt x="2924849" y="837430"/>
                    <a:pt x="2912378" y="834921"/>
                    <a:pt x="2900219" y="831273"/>
                  </a:cubicBezTo>
                  <a:cubicBezTo>
                    <a:pt x="2881568" y="825678"/>
                    <a:pt x="2864153" y="814950"/>
                    <a:pt x="2844800" y="812800"/>
                  </a:cubicBezTo>
                  <a:cubicBezTo>
                    <a:pt x="2743060" y="801496"/>
                    <a:pt x="2789173" y="808147"/>
                    <a:pt x="2706255" y="794328"/>
                  </a:cubicBezTo>
                  <a:cubicBezTo>
                    <a:pt x="2641501" y="772742"/>
                    <a:pt x="2683976" y="782918"/>
                    <a:pt x="2558473" y="794328"/>
                  </a:cubicBezTo>
                  <a:cubicBezTo>
                    <a:pt x="2530708" y="796852"/>
                    <a:pt x="2503055" y="800485"/>
                    <a:pt x="2475346" y="803564"/>
                  </a:cubicBezTo>
                  <a:cubicBezTo>
                    <a:pt x="2463031" y="806643"/>
                    <a:pt x="2450792" y="810046"/>
                    <a:pt x="2438400" y="812800"/>
                  </a:cubicBezTo>
                  <a:cubicBezTo>
                    <a:pt x="2423075" y="816206"/>
                    <a:pt x="2407449" y="818229"/>
                    <a:pt x="2392219" y="822037"/>
                  </a:cubicBezTo>
                  <a:cubicBezTo>
                    <a:pt x="2382774" y="824398"/>
                    <a:pt x="2373871" y="828598"/>
                    <a:pt x="2364510" y="831273"/>
                  </a:cubicBezTo>
                  <a:cubicBezTo>
                    <a:pt x="2352304" y="834760"/>
                    <a:pt x="2339956" y="837755"/>
                    <a:pt x="2327564" y="840509"/>
                  </a:cubicBezTo>
                  <a:cubicBezTo>
                    <a:pt x="2283605" y="850278"/>
                    <a:pt x="2252756" y="853131"/>
                    <a:pt x="2207491" y="868219"/>
                  </a:cubicBezTo>
                  <a:lnTo>
                    <a:pt x="2152073" y="886691"/>
                  </a:lnTo>
                  <a:cubicBezTo>
                    <a:pt x="2142837" y="889770"/>
                    <a:pt x="2132465" y="890527"/>
                    <a:pt x="2124364" y="895928"/>
                  </a:cubicBezTo>
                  <a:lnTo>
                    <a:pt x="2068946" y="932873"/>
                  </a:lnTo>
                  <a:cubicBezTo>
                    <a:pt x="2027632" y="994843"/>
                    <a:pt x="2076300" y="934128"/>
                    <a:pt x="2022764" y="969819"/>
                  </a:cubicBezTo>
                  <a:cubicBezTo>
                    <a:pt x="1953581" y="1015942"/>
                    <a:pt x="2033228" y="984804"/>
                    <a:pt x="1967346" y="1006764"/>
                  </a:cubicBezTo>
                  <a:cubicBezTo>
                    <a:pt x="1948873" y="1019079"/>
                    <a:pt x="1924243" y="1025236"/>
                    <a:pt x="1911928" y="1043709"/>
                  </a:cubicBezTo>
                  <a:cubicBezTo>
                    <a:pt x="1905770" y="1052946"/>
                    <a:pt x="1901809" y="1064109"/>
                    <a:pt x="1893455" y="1071419"/>
                  </a:cubicBezTo>
                  <a:cubicBezTo>
                    <a:pt x="1876747" y="1086039"/>
                    <a:pt x="1856510" y="1096049"/>
                    <a:pt x="1838037" y="1108364"/>
                  </a:cubicBezTo>
                  <a:lnTo>
                    <a:pt x="1782619" y="1145309"/>
                  </a:lnTo>
                  <a:cubicBezTo>
                    <a:pt x="1773383" y="1151467"/>
                    <a:pt x="1764839" y="1158818"/>
                    <a:pt x="1754910" y="1163782"/>
                  </a:cubicBezTo>
                  <a:cubicBezTo>
                    <a:pt x="1709256" y="1186609"/>
                    <a:pt x="1731026" y="1177901"/>
                    <a:pt x="1690255" y="1191491"/>
                  </a:cubicBezTo>
                  <a:cubicBezTo>
                    <a:pt x="1671782" y="1203806"/>
                    <a:pt x="1647152" y="1209964"/>
                    <a:pt x="1634837" y="1228437"/>
                  </a:cubicBezTo>
                  <a:cubicBezTo>
                    <a:pt x="1610963" y="1264247"/>
                    <a:pt x="1626895" y="1252636"/>
                    <a:pt x="1588655" y="1265382"/>
                  </a:cubicBezTo>
                  <a:cubicBezTo>
                    <a:pt x="1579419" y="1271540"/>
                    <a:pt x="1570584" y="1278347"/>
                    <a:pt x="1560946" y="1283855"/>
                  </a:cubicBezTo>
                  <a:cubicBezTo>
                    <a:pt x="1548991" y="1290686"/>
                    <a:pt x="1535676" y="1295030"/>
                    <a:pt x="1524000" y="1302328"/>
                  </a:cubicBezTo>
                  <a:cubicBezTo>
                    <a:pt x="1460095" y="1342269"/>
                    <a:pt x="1513784" y="1321128"/>
                    <a:pt x="1459346" y="1339273"/>
                  </a:cubicBezTo>
                  <a:cubicBezTo>
                    <a:pt x="1406405" y="1418683"/>
                    <a:pt x="1476898" y="1325231"/>
                    <a:pt x="1413164" y="1376219"/>
                  </a:cubicBezTo>
                  <a:cubicBezTo>
                    <a:pt x="1353483" y="1423964"/>
                    <a:pt x="1436627" y="1389950"/>
                    <a:pt x="1366982" y="1413164"/>
                  </a:cubicBezTo>
                  <a:cubicBezTo>
                    <a:pt x="1357746" y="1422400"/>
                    <a:pt x="1350141" y="1433627"/>
                    <a:pt x="1339273" y="1440873"/>
                  </a:cubicBezTo>
                  <a:cubicBezTo>
                    <a:pt x="1331172" y="1446273"/>
                    <a:pt x="1319166" y="1444027"/>
                    <a:pt x="1311564" y="1450109"/>
                  </a:cubicBezTo>
                  <a:cubicBezTo>
                    <a:pt x="1302896" y="1457044"/>
                    <a:pt x="1302505" y="1471935"/>
                    <a:pt x="1293091" y="1477819"/>
                  </a:cubicBezTo>
                  <a:cubicBezTo>
                    <a:pt x="1276579" y="1488139"/>
                    <a:pt x="1237673" y="1496291"/>
                    <a:pt x="1237673" y="1496291"/>
                  </a:cubicBezTo>
                  <a:cubicBezTo>
                    <a:pt x="1231515" y="1505527"/>
                    <a:pt x="1228613" y="1518117"/>
                    <a:pt x="1219200" y="1524000"/>
                  </a:cubicBezTo>
                  <a:cubicBezTo>
                    <a:pt x="1202688" y="1534320"/>
                    <a:pt x="1163782" y="1542473"/>
                    <a:pt x="1163782" y="1542473"/>
                  </a:cubicBezTo>
                  <a:cubicBezTo>
                    <a:pt x="1154546" y="1551709"/>
                    <a:pt x="1146384" y="1562163"/>
                    <a:pt x="1136073" y="1570182"/>
                  </a:cubicBezTo>
                  <a:cubicBezTo>
                    <a:pt x="1118548" y="1583812"/>
                    <a:pt x="1080655" y="1607128"/>
                    <a:pt x="1080655" y="1607128"/>
                  </a:cubicBezTo>
                  <a:lnTo>
                    <a:pt x="1025237" y="1690255"/>
                  </a:lnTo>
                  <a:lnTo>
                    <a:pt x="1006764" y="1717964"/>
                  </a:lnTo>
                  <a:lnTo>
                    <a:pt x="988291" y="1745673"/>
                  </a:lnTo>
                  <a:cubicBezTo>
                    <a:pt x="965076" y="1815320"/>
                    <a:pt x="999092" y="1732172"/>
                    <a:pt x="951346" y="1791855"/>
                  </a:cubicBezTo>
                  <a:cubicBezTo>
                    <a:pt x="945264" y="1799458"/>
                    <a:pt x="946464" y="1810856"/>
                    <a:pt x="942110" y="1819564"/>
                  </a:cubicBezTo>
                  <a:cubicBezTo>
                    <a:pt x="937146" y="1829493"/>
                    <a:pt x="928146" y="1837129"/>
                    <a:pt x="923637" y="1847273"/>
                  </a:cubicBezTo>
                  <a:cubicBezTo>
                    <a:pt x="915729" y="1865067"/>
                    <a:pt x="911322" y="1884218"/>
                    <a:pt x="905164" y="1902691"/>
                  </a:cubicBezTo>
                  <a:cubicBezTo>
                    <a:pt x="902085" y="1911927"/>
                    <a:pt x="902812" y="1923516"/>
                    <a:pt x="895928" y="1930400"/>
                  </a:cubicBezTo>
                  <a:lnTo>
                    <a:pt x="868219" y="1958109"/>
                  </a:lnTo>
                  <a:cubicBezTo>
                    <a:pt x="865140" y="1970424"/>
                    <a:pt x="862630" y="1982896"/>
                    <a:pt x="858982" y="1995055"/>
                  </a:cubicBezTo>
                  <a:cubicBezTo>
                    <a:pt x="853387" y="2013706"/>
                    <a:pt x="846668" y="2032000"/>
                    <a:pt x="840510" y="2050473"/>
                  </a:cubicBezTo>
                  <a:lnTo>
                    <a:pt x="812800" y="2133600"/>
                  </a:lnTo>
                  <a:lnTo>
                    <a:pt x="794328" y="2189019"/>
                  </a:lnTo>
                  <a:lnTo>
                    <a:pt x="785091" y="2216728"/>
                  </a:lnTo>
                  <a:cubicBezTo>
                    <a:pt x="782012" y="2235201"/>
                    <a:pt x="779917" y="2253864"/>
                    <a:pt x="775855" y="2272146"/>
                  </a:cubicBezTo>
                  <a:cubicBezTo>
                    <a:pt x="773743" y="2281650"/>
                    <a:pt x="769294" y="2290494"/>
                    <a:pt x="766619" y="2299855"/>
                  </a:cubicBezTo>
                  <a:cubicBezTo>
                    <a:pt x="763132" y="2312061"/>
                    <a:pt x="759872" y="2324352"/>
                    <a:pt x="757382" y="2336800"/>
                  </a:cubicBezTo>
                  <a:cubicBezTo>
                    <a:pt x="754093" y="2353244"/>
                    <a:pt x="750144" y="2399706"/>
                    <a:pt x="738910" y="2419928"/>
                  </a:cubicBezTo>
                  <a:cubicBezTo>
                    <a:pt x="728128" y="2439336"/>
                    <a:pt x="714279" y="2456873"/>
                    <a:pt x="701964" y="2475346"/>
                  </a:cubicBezTo>
                  <a:cubicBezTo>
                    <a:pt x="695806" y="2484582"/>
                    <a:pt x="683491" y="2491954"/>
                    <a:pt x="683491" y="2503055"/>
                  </a:cubicBezTo>
                  <a:lnTo>
                    <a:pt x="729673" y="2521528"/>
                  </a:lnTo>
                  <a:close/>
                </a:path>
              </a:pathLst>
            </a:custGeom>
            <a:solidFill>
              <a:srgbClr val="00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437B9BFA-B2F2-4F72-875D-7DBE601895AD}"/>
              </a:ext>
            </a:extLst>
          </p:cNvPr>
          <p:cNvPicPr>
            <a:picLocks noChangeAspect="1"/>
          </p:cNvPicPr>
          <p:nvPr/>
        </p:nvPicPr>
        <p:blipFill>
          <a:blip r:embed="rId4"/>
          <a:stretch>
            <a:fillRect/>
          </a:stretch>
        </p:blipFill>
        <p:spPr>
          <a:xfrm>
            <a:off x="8045426" y="6010226"/>
            <a:ext cx="1056133" cy="792100"/>
          </a:xfrm>
          <a:prstGeom prst="rect">
            <a:avLst/>
          </a:prstGeom>
        </p:spPr>
      </p:pic>
      <p:pic>
        <p:nvPicPr>
          <p:cNvPr id="10" name="Picture 9">
            <a:extLst>
              <a:ext uri="{FF2B5EF4-FFF2-40B4-BE49-F238E27FC236}">
                <a16:creationId xmlns:a16="http://schemas.microsoft.com/office/drawing/2014/main" id="{8CAEAF1C-07A6-4125-B711-191D0B78FA6F}"/>
              </a:ext>
            </a:extLst>
          </p:cNvPr>
          <p:cNvPicPr>
            <a:picLocks noChangeAspect="1"/>
          </p:cNvPicPr>
          <p:nvPr/>
        </p:nvPicPr>
        <p:blipFill>
          <a:blip r:embed="rId5"/>
          <a:stretch>
            <a:fillRect/>
          </a:stretch>
        </p:blipFill>
        <p:spPr>
          <a:xfrm>
            <a:off x="8054875" y="4930617"/>
            <a:ext cx="1043304" cy="1043304"/>
          </a:xfrm>
          <a:prstGeom prst="rect">
            <a:avLst/>
          </a:prstGeom>
        </p:spPr>
      </p:pic>
    </p:spTree>
    <p:extLst>
      <p:ext uri="{BB962C8B-B14F-4D97-AF65-F5344CB8AC3E}">
        <p14:creationId xmlns:p14="http://schemas.microsoft.com/office/powerpoint/2010/main" val="590975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Sequence diagrams</a:t>
            </a:r>
          </a:p>
        </p:txBody>
      </p:sp>
      <p:sp>
        <p:nvSpPr>
          <p:cNvPr id="3" name="Text Placeholder 2"/>
          <p:cNvSpPr>
            <a:spLocks noGrp="1"/>
          </p:cNvSpPr>
          <p:nvPr>
            <p:ph type="body" sz="quarter" idx="12"/>
          </p:nvPr>
        </p:nvSpPr>
        <p:spPr>
          <a:xfrm>
            <a:off x="457200" y="1546411"/>
            <a:ext cx="8572498" cy="4255995"/>
          </a:xfrm>
        </p:spPr>
        <p:txBody>
          <a:bodyPr/>
          <a:lstStyle/>
          <a:p>
            <a:r>
              <a:rPr lang="en-US" dirty="0"/>
              <a:t>Sequence diagrams are part of the UML and are used to model the interactions between the actors and the objects within a system.</a:t>
            </a:r>
          </a:p>
          <a:p>
            <a:r>
              <a:rPr lang="en-US" dirty="0"/>
              <a:t>A sequence diagram shows the sequence of interactions that take place during a particular use case or use case instance.</a:t>
            </a:r>
          </a:p>
          <a:p>
            <a:r>
              <a:rPr lang="en-US" dirty="0"/>
              <a:t>The objects and actors involved are listed along the top of the diagram, with a dotted line drawn vertically from these. </a:t>
            </a:r>
          </a:p>
          <a:p>
            <a:r>
              <a:rPr lang="en-US" dirty="0"/>
              <a:t>Interactions between objects are indicated by annotated arrows.  </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8" name="Picture 7">
            <a:extLst>
              <a:ext uri="{FF2B5EF4-FFF2-40B4-BE49-F238E27FC236}">
                <a16:creationId xmlns:a16="http://schemas.microsoft.com/office/drawing/2014/main" id="{B99C481C-A4C4-4B11-8E21-B6AE3ACFBCE6}"/>
              </a:ext>
            </a:extLst>
          </p:cNvPr>
          <p:cNvPicPr>
            <a:picLocks noChangeAspect="1"/>
          </p:cNvPicPr>
          <p:nvPr/>
        </p:nvPicPr>
        <p:blipFill>
          <a:blip r:embed="rId3"/>
          <a:stretch>
            <a:fillRect/>
          </a:stretch>
        </p:blipFill>
        <p:spPr>
          <a:xfrm>
            <a:off x="8045426" y="6010226"/>
            <a:ext cx="1056133" cy="792100"/>
          </a:xfrm>
          <a:prstGeom prst="rect">
            <a:avLst/>
          </a:prstGeom>
        </p:spPr>
      </p:pic>
      <p:pic>
        <p:nvPicPr>
          <p:cNvPr id="6" name="Picture 5">
            <a:extLst>
              <a:ext uri="{FF2B5EF4-FFF2-40B4-BE49-F238E27FC236}">
                <a16:creationId xmlns:a16="http://schemas.microsoft.com/office/drawing/2014/main" id="{D159C2BB-187C-4BE1-AA4A-CD956515BF34}"/>
              </a:ext>
            </a:extLst>
          </p:cNvPr>
          <p:cNvPicPr>
            <a:picLocks noChangeAspect="1"/>
          </p:cNvPicPr>
          <p:nvPr/>
        </p:nvPicPr>
        <p:blipFill>
          <a:blip r:embed="rId4"/>
          <a:stretch>
            <a:fillRect/>
          </a:stretch>
        </p:blipFill>
        <p:spPr>
          <a:xfrm>
            <a:off x="8054875" y="4939243"/>
            <a:ext cx="1043304" cy="1043304"/>
          </a:xfrm>
          <a:prstGeom prst="rect">
            <a:avLst/>
          </a:prstGeom>
        </p:spPr>
      </p:pic>
    </p:spTree>
    <p:extLst>
      <p:ext uri="{BB962C8B-B14F-4D97-AF65-F5344CB8AC3E}">
        <p14:creationId xmlns:p14="http://schemas.microsoft.com/office/powerpoint/2010/main" val="2500706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58262" y="422490"/>
            <a:ext cx="7644653" cy="619724"/>
          </a:xfrm>
        </p:spPr>
        <p:txBody>
          <a:bodyPr/>
          <a:lstStyle/>
          <a:p>
            <a:r>
              <a:rPr lang="en-US" sz="2400" dirty="0"/>
              <a:t>Example:</a:t>
            </a:r>
            <a:br>
              <a:rPr lang="en-US" sz="2400" dirty="0"/>
            </a:br>
            <a:r>
              <a:rPr lang="en-US" sz="2400" dirty="0"/>
              <a:t>Sequence diagram for View patient information</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5" name="Picture 4" descr="5.6 ViewInfo Seq Diag.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400" y="1285629"/>
            <a:ext cx="6201032" cy="4724597"/>
          </a:xfrm>
          <a:prstGeom prst="rect">
            <a:avLst/>
          </a:prstGeom>
        </p:spPr>
      </p:pic>
      <p:pic>
        <p:nvPicPr>
          <p:cNvPr id="7" name="Picture 6">
            <a:extLst>
              <a:ext uri="{FF2B5EF4-FFF2-40B4-BE49-F238E27FC236}">
                <a16:creationId xmlns:a16="http://schemas.microsoft.com/office/drawing/2014/main" id="{235884F1-027F-4F67-A693-E98002EFD59C}"/>
              </a:ext>
            </a:extLst>
          </p:cNvPr>
          <p:cNvPicPr>
            <a:picLocks noChangeAspect="1"/>
          </p:cNvPicPr>
          <p:nvPr/>
        </p:nvPicPr>
        <p:blipFill>
          <a:blip r:embed="rId4"/>
          <a:stretch>
            <a:fillRect/>
          </a:stretch>
        </p:blipFill>
        <p:spPr>
          <a:xfrm>
            <a:off x="8045426" y="6010226"/>
            <a:ext cx="1056133" cy="792100"/>
          </a:xfrm>
          <a:prstGeom prst="rect">
            <a:avLst/>
          </a:prstGeom>
        </p:spPr>
      </p:pic>
      <p:pic>
        <p:nvPicPr>
          <p:cNvPr id="6" name="Picture 5">
            <a:extLst>
              <a:ext uri="{FF2B5EF4-FFF2-40B4-BE49-F238E27FC236}">
                <a16:creationId xmlns:a16="http://schemas.microsoft.com/office/drawing/2014/main" id="{72168644-BE0E-473A-ABB7-00BB44402E1F}"/>
              </a:ext>
            </a:extLst>
          </p:cNvPr>
          <p:cNvPicPr>
            <a:picLocks noChangeAspect="1"/>
          </p:cNvPicPr>
          <p:nvPr/>
        </p:nvPicPr>
        <p:blipFill>
          <a:blip r:embed="rId5"/>
          <a:stretch>
            <a:fillRect/>
          </a:stretch>
        </p:blipFill>
        <p:spPr>
          <a:xfrm>
            <a:off x="8054875" y="4939243"/>
            <a:ext cx="1043304" cy="1043304"/>
          </a:xfrm>
          <a:prstGeom prst="rect">
            <a:avLst/>
          </a:prstGeom>
        </p:spPr>
      </p:pic>
    </p:spTree>
    <p:extLst>
      <p:ext uri="{BB962C8B-B14F-4D97-AF65-F5344CB8AC3E}">
        <p14:creationId xmlns:p14="http://schemas.microsoft.com/office/powerpoint/2010/main" val="1452472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a:t>Structural/Static models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6" name="Picture 5">
            <a:extLst>
              <a:ext uri="{FF2B5EF4-FFF2-40B4-BE49-F238E27FC236}">
                <a16:creationId xmlns:a16="http://schemas.microsoft.com/office/drawing/2014/main" id="{90C0CD25-5CC2-475E-9F59-90FD17B37706}"/>
              </a:ext>
            </a:extLst>
          </p:cNvPr>
          <p:cNvPicPr>
            <a:picLocks noChangeAspect="1"/>
          </p:cNvPicPr>
          <p:nvPr/>
        </p:nvPicPr>
        <p:blipFill>
          <a:blip r:embed="rId3"/>
          <a:stretch>
            <a:fillRect/>
          </a:stretch>
        </p:blipFill>
        <p:spPr>
          <a:xfrm>
            <a:off x="1239456" y="3322730"/>
            <a:ext cx="2883969" cy="1690347"/>
          </a:xfrm>
          <a:prstGeom prst="rect">
            <a:avLst/>
          </a:prstGeom>
        </p:spPr>
      </p:pic>
    </p:spTree>
    <p:extLst>
      <p:ext uri="{BB962C8B-B14F-4D97-AF65-F5344CB8AC3E}">
        <p14:creationId xmlns:p14="http://schemas.microsoft.com/office/powerpoint/2010/main" val="313538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1.11111E-6 L 0.5408 0.25648 " pathEditMode="relative" rAng="0" ptsTypes="AA">
                                      <p:cBhvr>
                                        <p:cTn id="6" dur="2000" fill="hold"/>
                                        <p:tgtEl>
                                          <p:spTgt spid="6"/>
                                        </p:tgtEl>
                                        <p:attrNameLst>
                                          <p:attrName>ppt_x</p:attrName>
                                          <p:attrName>ppt_y</p:attrName>
                                        </p:attrNameLst>
                                      </p:cBhvr>
                                      <p:rCtr x="27031" y="12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Structural models</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Structural models of software display the organization of a system in terms of the components that make up that system and their relationships. </a:t>
            </a:r>
          </a:p>
          <a:p>
            <a:r>
              <a:rPr lang="en-US" dirty="0"/>
              <a:t>Structural models may be static models, which show the structure of the system design, or dynamic models, which show the organization of the system when it is executing. </a:t>
            </a:r>
          </a:p>
          <a:p>
            <a:r>
              <a:rPr lang="en-US" dirty="0"/>
              <a:t>You create structural models of a system when you are discussing and designing the system architecture. </a:t>
            </a:r>
          </a:p>
        </p:txBody>
      </p:sp>
      <p:pic>
        <p:nvPicPr>
          <p:cNvPr id="10" name="Picture 9">
            <a:extLst>
              <a:ext uri="{FF2B5EF4-FFF2-40B4-BE49-F238E27FC236}">
                <a16:creationId xmlns:a16="http://schemas.microsoft.com/office/drawing/2014/main" id="{A5B9631A-B532-440C-9006-5D3CFB43B760}"/>
              </a:ext>
            </a:extLst>
          </p:cNvPr>
          <p:cNvPicPr>
            <a:picLocks noChangeAspect="1"/>
          </p:cNvPicPr>
          <p:nvPr/>
        </p:nvPicPr>
        <p:blipFill>
          <a:blip r:embed="rId3"/>
          <a:stretch>
            <a:fillRect/>
          </a:stretch>
        </p:blipFill>
        <p:spPr>
          <a:xfrm>
            <a:off x="7985313" y="6169448"/>
            <a:ext cx="1057336" cy="619724"/>
          </a:xfrm>
          <a:prstGeom prst="rect">
            <a:avLst/>
          </a:prstGeom>
        </p:spPr>
      </p:pic>
    </p:spTree>
    <p:extLst>
      <p:ext uri="{BB962C8B-B14F-4D97-AF65-F5344CB8AC3E}">
        <p14:creationId xmlns:p14="http://schemas.microsoft.com/office/powerpoint/2010/main" val="1013552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Class</a:t>
            </a:r>
            <a:r>
              <a:rPr lang="lt-LT" dirty="0"/>
              <a:t> </a:t>
            </a:r>
            <a:r>
              <a:rPr lang="lt-LT" dirty="0" err="1"/>
              <a:t>diagrams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Class diagrams are used when developing an object-oriented system model to show the classes in a system and the associations between these classes. </a:t>
            </a:r>
          </a:p>
          <a:p>
            <a:r>
              <a:rPr lang="en-US" dirty="0"/>
              <a:t>An object class can be thought of as a general definition of one kind of system object. </a:t>
            </a:r>
          </a:p>
          <a:p>
            <a:r>
              <a:rPr lang="en-US" dirty="0"/>
              <a:t>When you are developing models during the early stages of the software engineering process, objects represent something in the real world, such as a patient, a prescription, doctor, etc. </a:t>
            </a:r>
          </a:p>
        </p:txBody>
      </p:sp>
      <p:pic>
        <p:nvPicPr>
          <p:cNvPr id="10" name="Picture 9">
            <a:extLst>
              <a:ext uri="{FF2B5EF4-FFF2-40B4-BE49-F238E27FC236}">
                <a16:creationId xmlns:a16="http://schemas.microsoft.com/office/drawing/2014/main" id="{96F77DDC-1F1F-4792-BCE7-AC718CE7AA66}"/>
              </a:ext>
            </a:extLst>
          </p:cNvPr>
          <p:cNvPicPr>
            <a:picLocks noChangeAspect="1"/>
          </p:cNvPicPr>
          <p:nvPr/>
        </p:nvPicPr>
        <p:blipFill>
          <a:blip r:embed="rId3"/>
          <a:stretch>
            <a:fillRect/>
          </a:stretch>
        </p:blipFill>
        <p:spPr>
          <a:xfrm>
            <a:off x="7985313" y="6169448"/>
            <a:ext cx="1057336" cy="619724"/>
          </a:xfrm>
          <a:prstGeom prst="rect">
            <a:avLst/>
          </a:prstGeom>
        </p:spPr>
      </p:pic>
      <p:pic>
        <p:nvPicPr>
          <p:cNvPr id="8" name="Picture 7">
            <a:extLst>
              <a:ext uri="{FF2B5EF4-FFF2-40B4-BE49-F238E27FC236}">
                <a16:creationId xmlns:a16="http://schemas.microsoft.com/office/drawing/2014/main" id="{AAEA0976-49F7-4B67-9F1D-EEF39412E577}"/>
              </a:ext>
            </a:extLst>
          </p:cNvPr>
          <p:cNvPicPr>
            <a:picLocks noChangeAspect="1"/>
          </p:cNvPicPr>
          <p:nvPr/>
        </p:nvPicPr>
        <p:blipFill>
          <a:blip r:embed="rId4"/>
          <a:stretch>
            <a:fillRect/>
          </a:stretch>
        </p:blipFill>
        <p:spPr>
          <a:xfrm>
            <a:off x="8054875" y="4939243"/>
            <a:ext cx="1043304" cy="1043304"/>
          </a:xfrm>
          <a:prstGeom prst="rect">
            <a:avLst/>
          </a:prstGeom>
        </p:spPr>
      </p:pic>
    </p:spTree>
    <p:extLst>
      <p:ext uri="{BB962C8B-B14F-4D97-AF65-F5344CB8AC3E}">
        <p14:creationId xmlns:p14="http://schemas.microsoft.com/office/powerpoint/2010/main" val="101821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Use of graphical models</a:t>
            </a:r>
            <a:r>
              <a:rPr lang="lt-LT" dirty="0"/>
              <a:t> (</a:t>
            </a:r>
            <a:r>
              <a:rPr lang="lt-LT" dirty="0" err="1"/>
              <a:t>why</a:t>
            </a:r>
            <a:r>
              <a:rPr lang="lt-LT" dirty="0"/>
              <a:t>?)</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
        <p:nvSpPr>
          <p:cNvPr id="5" name="Text Placeholder 4">
            <a:extLst>
              <a:ext uri="{FF2B5EF4-FFF2-40B4-BE49-F238E27FC236}">
                <a16:creationId xmlns:a16="http://schemas.microsoft.com/office/drawing/2014/main" id="{70F8C992-D5ED-4AE1-AEC0-B4779EE05E03}"/>
              </a:ext>
            </a:extLst>
          </p:cNvPr>
          <p:cNvSpPr>
            <a:spLocks noGrp="1"/>
          </p:cNvSpPr>
          <p:nvPr>
            <p:ph type="body" sz="quarter" idx="12"/>
          </p:nvPr>
        </p:nvSpPr>
        <p:spPr>
          <a:xfrm>
            <a:off x="457200" y="1400174"/>
            <a:ext cx="8248649" cy="727234"/>
          </a:xfrm>
        </p:spPr>
        <p:txBody>
          <a:bodyPr/>
          <a:lstStyle/>
          <a:p>
            <a:r>
              <a:rPr lang="lt-LT" dirty="0" err="1"/>
              <a:t>People</a:t>
            </a:r>
            <a:r>
              <a:rPr lang="lt-LT" dirty="0"/>
              <a:t> </a:t>
            </a:r>
            <a:r>
              <a:rPr lang="lt-LT" dirty="0" err="1"/>
              <a:t>need</a:t>
            </a:r>
            <a:r>
              <a:rPr lang="lt-LT" dirty="0"/>
              <a:t> a </a:t>
            </a:r>
            <a:r>
              <a:rPr lang="lt-LT" dirty="0" err="1"/>
              <a:t>metaphor</a:t>
            </a:r>
            <a:r>
              <a:rPr lang="lt-LT" dirty="0"/>
              <a:t> to </a:t>
            </a:r>
            <a:r>
              <a:rPr lang="lt-LT" dirty="0" err="1"/>
              <a:t>understand</a:t>
            </a:r>
            <a:r>
              <a:rPr lang="lt-LT" dirty="0"/>
              <a:t> </a:t>
            </a:r>
            <a:r>
              <a:rPr lang="lt-LT" dirty="0" err="1"/>
              <a:t>the</a:t>
            </a:r>
            <a:r>
              <a:rPr lang="lt-LT" dirty="0"/>
              <a:t> </a:t>
            </a:r>
            <a:r>
              <a:rPr lang="lt-LT" dirty="0" err="1"/>
              <a:t>complex</a:t>
            </a:r>
            <a:r>
              <a:rPr lang="lt-LT" dirty="0"/>
              <a:t> </a:t>
            </a:r>
            <a:r>
              <a:rPr lang="lt-LT" dirty="0" err="1"/>
              <a:t>software</a:t>
            </a:r>
            <a:r>
              <a:rPr lang="lt-LT" dirty="0"/>
              <a:t>.</a:t>
            </a:r>
            <a:endParaRPr lang="en-US" dirty="0"/>
          </a:p>
        </p:txBody>
      </p:sp>
      <p:pic>
        <p:nvPicPr>
          <p:cNvPr id="8" name="Picture 7">
            <a:extLst>
              <a:ext uri="{FF2B5EF4-FFF2-40B4-BE49-F238E27FC236}">
                <a16:creationId xmlns:a16="http://schemas.microsoft.com/office/drawing/2014/main" id="{A41F75F0-689D-41E7-B5B2-21441225A409}"/>
              </a:ext>
            </a:extLst>
          </p:cNvPr>
          <p:cNvPicPr>
            <a:picLocks noChangeAspect="1"/>
          </p:cNvPicPr>
          <p:nvPr/>
        </p:nvPicPr>
        <p:blipFill>
          <a:blip r:embed="rId3"/>
          <a:stretch>
            <a:fillRect/>
          </a:stretch>
        </p:blipFill>
        <p:spPr>
          <a:xfrm>
            <a:off x="590550" y="2085976"/>
            <a:ext cx="3848100" cy="1190625"/>
          </a:xfrm>
          <a:prstGeom prst="rect">
            <a:avLst/>
          </a:prstGeom>
        </p:spPr>
      </p:pic>
      <p:pic>
        <p:nvPicPr>
          <p:cNvPr id="9" name="Picture 8">
            <a:extLst>
              <a:ext uri="{FF2B5EF4-FFF2-40B4-BE49-F238E27FC236}">
                <a16:creationId xmlns:a16="http://schemas.microsoft.com/office/drawing/2014/main" id="{DCE154B1-4781-4224-A112-9C434F41FEC1}"/>
              </a:ext>
            </a:extLst>
          </p:cNvPr>
          <p:cNvPicPr>
            <a:picLocks noChangeAspect="1"/>
          </p:cNvPicPr>
          <p:nvPr/>
        </p:nvPicPr>
        <p:blipFill>
          <a:blip r:embed="rId4"/>
          <a:stretch>
            <a:fillRect/>
          </a:stretch>
        </p:blipFill>
        <p:spPr>
          <a:xfrm>
            <a:off x="590550" y="3429000"/>
            <a:ext cx="3886200" cy="2143125"/>
          </a:xfrm>
          <a:prstGeom prst="rect">
            <a:avLst/>
          </a:prstGeom>
        </p:spPr>
      </p:pic>
      <p:grpSp>
        <p:nvGrpSpPr>
          <p:cNvPr id="3" name="Group 2">
            <a:extLst>
              <a:ext uri="{FF2B5EF4-FFF2-40B4-BE49-F238E27FC236}">
                <a16:creationId xmlns:a16="http://schemas.microsoft.com/office/drawing/2014/main" id="{6C2D2DC9-64CF-4460-8DFD-219EC908D282}"/>
              </a:ext>
            </a:extLst>
          </p:cNvPr>
          <p:cNvGrpSpPr/>
          <p:nvPr/>
        </p:nvGrpSpPr>
        <p:grpSpPr>
          <a:xfrm>
            <a:off x="4513854" y="2085976"/>
            <a:ext cx="4572000" cy="4029077"/>
            <a:chOff x="4513854" y="2085976"/>
            <a:chExt cx="4572000" cy="4029077"/>
          </a:xfrm>
        </p:grpSpPr>
        <p:pic>
          <p:nvPicPr>
            <p:cNvPr id="6" name="Picture 5">
              <a:extLst>
                <a:ext uri="{FF2B5EF4-FFF2-40B4-BE49-F238E27FC236}">
                  <a16:creationId xmlns:a16="http://schemas.microsoft.com/office/drawing/2014/main" id="{B6A110ED-C0BD-433D-939D-0A3D202F0BD3}"/>
                </a:ext>
              </a:extLst>
            </p:cNvPr>
            <p:cNvPicPr>
              <a:picLocks noChangeAspect="1"/>
            </p:cNvPicPr>
            <p:nvPr/>
          </p:nvPicPr>
          <p:blipFill>
            <a:blip r:embed="rId5"/>
            <a:stretch>
              <a:fillRect/>
            </a:stretch>
          </p:blipFill>
          <p:spPr>
            <a:xfrm>
              <a:off x="4572001" y="2085976"/>
              <a:ext cx="4455706" cy="3343275"/>
            </a:xfrm>
            <a:prstGeom prst="rect">
              <a:avLst/>
            </a:prstGeom>
          </p:spPr>
        </p:pic>
        <p:sp>
          <p:nvSpPr>
            <p:cNvPr id="10" name="Rectangle 9">
              <a:extLst>
                <a:ext uri="{FF2B5EF4-FFF2-40B4-BE49-F238E27FC236}">
                  <a16:creationId xmlns:a16="http://schemas.microsoft.com/office/drawing/2014/main" id="{1A790288-7492-40AA-AA9F-5D6A09188D32}"/>
                </a:ext>
              </a:extLst>
            </p:cNvPr>
            <p:cNvSpPr/>
            <p:nvPr/>
          </p:nvSpPr>
          <p:spPr>
            <a:xfrm>
              <a:off x="4513854" y="5468722"/>
              <a:ext cx="4572000" cy="646331"/>
            </a:xfrm>
            <a:prstGeom prst="rect">
              <a:avLst/>
            </a:prstGeom>
          </p:spPr>
          <p:txBody>
            <a:bodyPr>
              <a:spAutoFit/>
            </a:bodyPr>
            <a:lstStyle/>
            <a:p>
              <a:pPr algn="ctr"/>
              <a:r>
                <a:rPr lang="lt-LT" i="1" dirty="0">
                  <a:solidFill>
                    <a:srgbClr val="000000"/>
                  </a:solidFill>
                  <a:latin typeface="Roboto Slab"/>
                </a:rPr>
                <a:t>...</a:t>
              </a:r>
              <a:r>
                <a:rPr lang="en-US" i="1" dirty="0">
                  <a:solidFill>
                    <a:srgbClr val="000000"/>
                  </a:solidFill>
                  <a:latin typeface="Roboto Slab"/>
                </a:rPr>
                <a:t>I don't even see the code. All I see is blonde, brunette, redhead.</a:t>
              </a:r>
              <a:r>
                <a:rPr lang="lt-LT" i="1" dirty="0">
                  <a:solidFill>
                    <a:srgbClr val="000000"/>
                  </a:solidFill>
                  <a:latin typeface="Roboto Slab"/>
                </a:rPr>
                <a:t>.. (</a:t>
              </a:r>
              <a:r>
                <a:rPr lang="lt-LT" i="1" dirty="0" err="1">
                  <a:solidFill>
                    <a:srgbClr val="000000"/>
                  </a:solidFill>
                  <a:latin typeface="Roboto Slab"/>
                </a:rPr>
                <a:t>Cypher</a:t>
              </a:r>
              <a:r>
                <a:rPr lang="lt-LT" i="1" dirty="0">
                  <a:solidFill>
                    <a:srgbClr val="000000"/>
                  </a:solidFill>
                  <a:latin typeface="Roboto Slab"/>
                </a:rPr>
                <a:t>)</a:t>
              </a:r>
              <a:endParaRPr lang="en-US" i="1" dirty="0"/>
            </a:p>
          </p:txBody>
        </p:sp>
      </p:grpSp>
    </p:spTree>
    <p:extLst>
      <p:ext uri="{BB962C8B-B14F-4D97-AF65-F5344CB8AC3E}">
        <p14:creationId xmlns:p14="http://schemas.microsoft.com/office/powerpoint/2010/main" val="74022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a:t>Basic </a:t>
            </a:r>
            <a:r>
              <a:rPr lang="lt-LT" dirty="0" err="1"/>
              <a:t>components</a:t>
            </a:r>
            <a:r>
              <a:rPr lang="lt-LT" dirty="0"/>
              <a:t> </a:t>
            </a:r>
            <a:r>
              <a:rPr lang="lt-LT" dirty="0" err="1"/>
              <a:t>of</a:t>
            </a:r>
            <a:r>
              <a:rPr lang="lt-LT" dirty="0"/>
              <a:t> a </a:t>
            </a:r>
            <a:r>
              <a:rPr lang="lt-LT" dirty="0" err="1"/>
              <a:t>class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The standard class diagram is composed of three sections:</a:t>
            </a:r>
          </a:p>
          <a:p>
            <a:pPr lvl="1"/>
            <a:r>
              <a:rPr lang="en-US" sz="2000" b="1" dirty="0"/>
              <a:t>Upper section: </a:t>
            </a:r>
            <a:r>
              <a:rPr lang="en-US" sz="2000" dirty="0"/>
              <a:t>Contains the name of the class. This section is always required, whether you are talking about the classifier or an object.</a:t>
            </a:r>
          </a:p>
          <a:p>
            <a:pPr lvl="1"/>
            <a:r>
              <a:rPr lang="en-US" sz="2000" b="1" dirty="0"/>
              <a:t>Middle section: </a:t>
            </a:r>
            <a:r>
              <a:rPr lang="en-US" sz="2000" dirty="0"/>
              <a:t>Contains the attributes of the class. Use this section to describe the qualities of the class. This is only required when describing a specific instance of a class.</a:t>
            </a:r>
          </a:p>
          <a:p>
            <a:pPr lvl="1"/>
            <a:r>
              <a:rPr lang="en-US" sz="2000" b="1" dirty="0"/>
              <a:t>Bottom section: </a:t>
            </a:r>
            <a:r>
              <a:rPr lang="en-US" sz="2000" dirty="0"/>
              <a:t>Includes class operations (methods). Displayed in list format, each operation takes up its own line. The operations describe how a class interacts with data.</a:t>
            </a:r>
          </a:p>
        </p:txBody>
      </p:sp>
      <p:pic>
        <p:nvPicPr>
          <p:cNvPr id="10" name="Picture 9">
            <a:extLst>
              <a:ext uri="{FF2B5EF4-FFF2-40B4-BE49-F238E27FC236}">
                <a16:creationId xmlns:a16="http://schemas.microsoft.com/office/drawing/2014/main" id="{2CA1DFB4-DEBC-4717-95AA-97C8D161B08E}"/>
              </a:ext>
            </a:extLst>
          </p:cNvPr>
          <p:cNvPicPr>
            <a:picLocks noChangeAspect="1"/>
          </p:cNvPicPr>
          <p:nvPr/>
        </p:nvPicPr>
        <p:blipFill>
          <a:blip r:embed="rId3"/>
          <a:stretch>
            <a:fillRect/>
          </a:stretch>
        </p:blipFill>
        <p:spPr>
          <a:xfrm>
            <a:off x="7985313" y="6169448"/>
            <a:ext cx="1057336" cy="619724"/>
          </a:xfrm>
          <a:prstGeom prst="rect">
            <a:avLst/>
          </a:prstGeom>
        </p:spPr>
      </p:pic>
      <p:pic>
        <p:nvPicPr>
          <p:cNvPr id="8" name="Picture 7">
            <a:extLst>
              <a:ext uri="{FF2B5EF4-FFF2-40B4-BE49-F238E27FC236}">
                <a16:creationId xmlns:a16="http://schemas.microsoft.com/office/drawing/2014/main" id="{691BD34C-3572-40C1-81C4-014F552E69D8}"/>
              </a:ext>
            </a:extLst>
          </p:cNvPr>
          <p:cNvPicPr>
            <a:picLocks noChangeAspect="1"/>
          </p:cNvPicPr>
          <p:nvPr/>
        </p:nvPicPr>
        <p:blipFill>
          <a:blip r:embed="rId4"/>
          <a:stretch>
            <a:fillRect/>
          </a:stretch>
        </p:blipFill>
        <p:spPr>
          <a:xfrm>
            <a:off x="8054875" y="4939243"/>
            <a:ext cx="1043304" cy="1043304"/>
          </a:xfrm>
          <a:prstGeom prst="rect">
            <a:avLst/>
          </a:prstGeom>
        </p:spPr>
      </p:pic>
    </p:spTree>
    <p:extLst>
      <p:ext uri="{BB962C8B-B14F-4D97-AF65-F5344CB8AC3E}">
        <p14:creationId xmlns:p14="http://schemas.microsoft.com/office/powerpoint/2010/main" val="3414060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Class</a:t>
            </a:r>
            <a:r>
              <a:rPr lang="lt-LT" dirty="0"/>
              <a:t> </a:t>
            </a:r>
            <a:r>
              <a:rPr lang="lt-LT" dirty="0" err="1"/>
              <a:t>relationships</a:t>
            </a:r>
            <a:r>
              <a:rPr lang="lt-LT" dirty="0"/>
              <a:t>: G</a:t>
            </a:r>
            <a:r>
              <a:rPr lang="en-US" dirty="0" err="1"/>
              <a:t>eneralization</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10" name="Picture 9">
            <a:extLst>
              <a:ext uri="{FF2B5EF4-FFF2-40B4-BE49-F238E27FC236}">
                <a16:creationId xmlns:a16="http://schemas.microsoft.com/office/drawing/2014/main" id="{B16BBFA4-2289-4547-9EAB-00DC3E5A1E9F}"/>
              </a:ext>
            </a:extLst>
          </p:cNvPr>
          <p:cNvPicPr>
            <a:picLocks noChangeAspect="1"/>
          </p:cNvPicPr>
          <p:nvPr/>
        </p:nvPicPr>
        <p:blipFill>
          <a:blip r:embed="rId3"/>
          <a:stretch>
            <a:fillRect/>
          </a:stretch>
        </p:blipFill>
        <p:spPr>
          <a:xfrm>
            <a:off x="7985313" y="6169448"/>
            <a:ext cx="1057336" cy="619724"/>
          </a:xfrm>
          <a:prstGeom prst="rect">
            <a:avLst/>
          </a:prstGeom>
        </p:spPr>
      </p:pic>
      <p:pic>
        <p:nvPicPr>
          <p:cNvPr id="8" name="Picture 7">
            <a:extLst>
              <a:ext uri="{FF2B5EF4-FFF2-40B4-BE49-F238E27FC236}">
                <a16:creationId xmlns:a16="http://schemas.microsoft.com/office/drawing/2014/main" id="{2530F04E-55F2-4DF5-AC94-C115515F4A52}"/>
              </a:ext>
            </a:extLst>
          </p:cNvPr>
          <p:cNvPicPr>
            <a:picLocks noChangeAspect="1"/>
          </p:cNvPicPr>
          <p:nvPr/>
        </p:nvPicPr>
        <p:blipFill>
          <a:blip r:embed="rId4"/>
          <a:stretch>
            <a:fillRect/>
          </a:stretch>
        </p:blipFill>
        <p:spPr>
          <a:xfrm>
            <a:off x="8054875" y="4939243"/>
            <a:ext cx="1043304" cy="104330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In modeling systems, it is often useful to examine the classes in a system to see if there is scope for generalization. If changes are proposed, then you do not have to look at all classes in the system to see if they are affected by the change. </a:t>
            </a:r>
          </a:p>
          <a:p>
            <a:r>
              <a:rPr lang="en-US" dirty="0"/>
              <a:t>In object-oriented languages, such as Java, generalization is implemented using the class inheritance mechanisms built into the language.</a:t>
            </a:r>
            <a:r>
              <a:rPr lang="en-GB" dirty="0"/>
              <a:t> </a:t>
            </a:r>
          </a:p>
          <a:p>
            <a:r>
              <a:rPr lang="en-US" dirty="0"/>
              <a:t>In a generalization, the attributes and operations associated with higher-level classes are also associated with the lower-level classes.</a:t>
            </a:r>
          </a:p>
          <a:p>
            <a:r>
              <a:rPr lang="en-US" dirty="0"/>
              <a:t> The lower-level classes are subclasses inherit the attributes and operations from their </a:t>
            </a:r>
            <a:r>
              <a:rPr lang="en-US" dirty="0" err="1"/>
              <a:t>superclasses</a:t>
            </a:r>
            <a:r>
              <a:rPr lang="en-US" dirty="0"/>
              <a:t>. These lower-level classes then add more specific attributes and operations. </a:t>
            </a:r>
          </a:p>
        </p:txBody>
      </p:sp>
    </p:spTree>
    <p:extLst>
      <p:ext uri="{BB962C8B-B14F-4D97-AF65-F5344CB8AC3E}">
        <p14:creationId xmlns:p14="http://schemas.microsoft.com/office/powerpoint/2010/main" val="3737616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Class</a:t>
            </a:r>
            <a:r>
              <a:rPr lang="lt-LT" dirty="0"/>
              <a:t> </a:t>
            </a:r>
            <a:r>
              <a:rPr lang="lt-LT" dirty="0" err="1"/>
              <a:t>relationships</a:t>
            </a:r>
            <a:r>
              <a:rPr lang="lt-LT" dirty="0"/>
              <a:t>: G</a:t>
            </a:r>
            <a:r>
              <a:rPr lang="en-US" dirty="0" err="1"/>
              <a:t>eneralization</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8401" y="1857375"/>
            <a:ext cx="2762250" cy="857250"/>
          </a:xfrm>
          <a:prstGeom prst="rect">
            <a:avLst/>
          </a:prstGeom>
        </p:spPr>
      </p:pic>
      <p:sp>
        <p:nvSpPr>
          <p:cNvPr id="9" name="Rectangle 8"/>
          <p:cNvSpPr/>
          <p:nvPr/>
        </p:nvSpPr>
        <p:spPr>
          <a:xfrm>
            <a:off x="2784328" y="3206620"/>
            <a:ext cx="4572000" cy="646331"/>
          </a:xfrm>
          <a:prstGeom prst="rect">
            <a:avLst/>
          </a:prstGeom>
        </p:spPr>
        <p:txBody>
          <a:bodyPr>
            <a:spAutoFit/>
          </a:bodyPr>
          <a:lstStyle/>
          <a:p>
            <a:r>
              <a:rPr lang="en-US" dirty="0"/>
              <a:t>import B2;</a:t>
            </a:r>
          </a:p>
          <a:p>
            <a:r>
              <a:rPr lang="en-US" dirty="0"/>
              <a:t>public class A2 extends B2 { // . . . }</a:t>
            </a:r>
          </a:p>
        </p:txBody>
      </p:sp>
      <p:pic>
        <p:nvPicPr>
          <p:cNvPr id="7" name="Picture 6">
            <a:extLst>
              <a:ext uri="{FF2B5EF4-FFF2-40B4-BE49-F238E27FC236}">
                <a16:creationId xmlns:a16="http://schemas.microsoft.com/office/drawing/2014/main" id="{4F46421D-74DE-4F67-B371-62AB3A485EC8}"/>
              </a:ext>
            </a:extLst>
          </p:cNvPr>
          <p:cNvPicPr>
            <a:picLocks noChangeAspect="1"/>
          </p:cNvPicPr>
          <p:nvPr/>
        </p:nvPicPr>
        <p:blipFill>
          <a:blip r:embed="rId4"/>
          <a:stretch>
            <a:fillRect/>
          </a:stretch>
        </p:blipFill>
        <p:spPr>
          <a:xfrm>
            <a:off x="7985313" y="6169448"/>
            <a:ext cx="1057336" cy="619724"/>
          </a:xfrm>
          <a:prstGeom prst="rect">
            <a:avLst/>
          </a:prstGeom>
        </p:spPr>
      </p:pic>
      <p:pic>
        <p:nvPicPr>
          <p:cNvPr id="8" name="Picture 7">
            <a:extLst>
              <a:ext uri="{FF2B5EF4-FFF2-40B4-BE49-F238E27FC236}">
                <a16:creationId xmlns:a16="http://schemas.microsoft.com/office/drawing/2014/main" id="{C1FEAB84-966B-44D4-B031-F2BFCE308B68}"/>
              </a:ext>
            </a:extLst>
          </p:cNvPr>
          <p:cNvPicPr>
            <a:picLocks noChangeAspect="1"/>
          </p:cNvPicPr>
          <p:nvPr/>
        </p:nvPicPr>
        <p:blipFill>
          <a:blip r:embed="rId5"/>
          <a:stretch>
            <a:fillRect/>
          </a:stretch>
        </p:blipFill>
        <p:spPr>
          <a:xfrm>
            <a:off x="8054875" y="4939243"/>
            <a:ext cx="1043304" cy="1043304"/>
          </a:xfrm>
          <a:prstGeom prst="rect">
            <a:avLst/>
          </a:prstGeom>
        </p:spPr>
      </p:pic>
    </p:spTree>
    <p:extLst>
      <p:ext uri="{BB962C8B-B14F-4D97-AF65-F5344CB8AC3E}">
        <p14:creationId xmlns:p14="http://schemas.microsoft.com/office/powerpoint/2010/main" val="941163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Class</a:t>
            </a:r>
            <a:r>
              <a:rPr lang="lt-LT" dirty="0"/>
              <a:t> </a:t>
            </a:r>
            <a:r>
              <a:rPr lang="lt-LT" dirty="0" err="1"/>
              <a:t>relationships</a:t>
            </a:r>
            <a:r>
              <a:rPr lang="lt-LT" dirty="0"/>
              <a:t>: </a:t>
            </a:r>
            <a:r>
              <a:rPr lang="lt-LT" dirty="0" err="1"/>
              <a:t>Realization</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This relationship is somewhat related to generalization, but a bit different. In object-oriented programming parlance realization represents the implementation of an interface by a class</a:t>
            </a:r>
            <a:r>
              <a:rPr lang="lt-LT" dirty="0"/>
              <a:t>.</a:t>
            </a:r>
            <a:endParaRPr lang="en-US" dirty="0"/>
          </a:p>
        </p:txBody>
      </p:sp>
      <p:sp>
        <p:nvSpPr>
          <p:cNvPr id="3" name="Rectangle 2"/>
          <p:cNvSpPr/>
          <p:nvPr/>
        </p:nvSpPr>
        <p:spPr>
          <a:xfrm>
            <a:off x="2189285" y="4021854"/>
            <a:ext cx="4572000" cy="1477328"/>
          </a:xfrm>
          <a:prstGeom prst="rect">
            <a:avLst/>
          </a:prstGeom>
        </p:spPr>
        <p:txBody>
          <a:bodyPr>
            <a:spAutoFit/>
          </a:bodyPr>
          <a:lstStyle/>
          <a:p>
            <a:r>
              <a:rPr lang="en-US" dirty="0"/>
              <a:t>import B3;</a:t>
            </a:r>
          </a:p>
          <a:p>
            <a:endParaRPr lang="en-US" dirty="0"/>
          </a:p>
          <a:p>
            <a:r>
              <a:rPr lang="en-US" dirty="0"/>
              <a:t>public class A3 implements B3 {</a:t>
            </a:r>
          </a:p>
          <a:p>
            <a:r>
              <a:rPr lang="en-US" dirty="0"/>
              <a:t>  // . . .</a:t>
            </a:r>
          </a:p>
          <a:p>
            <a:r>
              <a:rPr lang="en-US" dirty="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397" y="2747338"/>
            <a:ext cx="2771775" cy="857250"/>
          </a:xfrm>
          <a:prstGeom prst="rect">
            <a:avLst/>
          </a:prstGeom>
        </p:spPr>
      </p:pic>
      <p:pic>
        <p:nvPicPr>
          <p:cNvPr id="8" name="Picture 7">
            <a:extLst>
              <a:ext uri="{FF2B5EF4-FFF2-40B4-BE49-F238E27FC236}">
                <a16:creationId xmlns:a16="http://schemas.microsoft.com/office/drawing/2014/main" id="{98BFAD84-7A5F-4C3A-B397-5D343EAE3F94}"/>
              </a:ext>
            </a:extLst>
          </p:cNvPr>
          <p:cNvPicPr>
            <a:picLocks noChangeAspect="1"/>
          </p:cNvPicPr>
          <p:nvPr/>
        </p:nvPicPr>
        <p:blipFill>
          <a:blip r:embed="rId4"/>
          <a:stretch>
            <a:fillRect/>
          </a:stretch>
        </p:blipFill>
        <p:spPr>
          <a:xfrm>
            <a:off x="7985313" y="6169448"/>
            <a:ext cx="1057336" cy="619724"/>
          </a:xfrm>
          <a:prstGeom prst="rect">
            <a:avLst/>
          </a:prstGeom>
        </p:spPr>
      </p:pic>
      <p:pic>
        <p:nvPicPr>
          <p:cNvPr id="9" name="Picture 8">
            <a:extLst>
              <a:ext uri="{FF2B5EF4-FFF2-40B4-BE49-F238E27FC236}">
                <a16:creationId xmlns:a16="http://schemas.microsoft.com/office/drawing/2014/main" id="{F907211D-B252-46F2-86CF-B2B558798F97}"/>
              </a:ext>
            </a:extLst>
          </p:cNvPr>
          <p:cNvPicPr>
            <a:picLocks noChangeAspect="1"/>
          </p:cNvPicPr>
          <p:nvPr/>
        </p:nvPicPr>
        <p:blipFill>
          <a:blip r:embed="rId5"/>
          <a:stretch>
            <a:fillRect/>
          </a:stretch>
        </p:blipFill>
        <p:spPr>
          <a:xfrm>
            <a:off x="8054875" y="4939243"/>
            <a:ext cx="1043304" cy="1043304"/>
          </a:xfrm>
          <a:prstGeom prst="rect">
            <a:avLst/>
          </a:prstGeom>
        </p:spPr>
      </p:pic>
    </p:spTree>
    <p:extLst>
      <p:ext uri="{BB962C8B-B14F-4D97-AF65-F5344CB8AC3E}">
        <p14:creationId xmlns:p14="http://schemas.microsoft.com/office/powerpoint/2010/main" val="2012434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Class</a:t>
            </a:r>
            <a:r>
              <a:rPr lang="lt-LT" dirty="0"/>
              <a:t> </a:t>
            </a:r>
            <a:r>
              <a:rPr lang="lt-LT" dirty="0" err="1"/>
              <a:t>relationships</a:t>
            </a:r>
            <a:r>
              <a:rPr lang="lt-LT" dirty="0"/>
              <a:t>: </a:t>
            </a:r>
            <a:r>
              <a:rPr lang="lt-LT" dirty="0" err="1"/>
              <a:t>Dependency</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sz="1800" dirty="0"/>
              <a:t>The UML dependency relationship is the least formal of them all. It means that the class at the source end of the relationship has some sort of dependency on the class at the target (arrowhead) end of the relationship. For example, the following simple states that class A depends on class B in some way:</a:t>
            </a:r>
          </a:p>
        </p:txBody>
      </p:sp>
      <p:sp>
        <p:nvSpPr>
          <p:cNvPr id="3" name="Rectangle 2"/>
          <p:cNvSpPr/>
          <p:nvPr/>
        </p:nvSpPr>
        <p:spPr>
          <a:xfrm>
            <a:off x="2230919" y="4171145"/>
            <a:ext cx="4572000" cy="1477328"/>
          </a:xfrm>
          <a:prstGeom prst="rect">
            <a:avLst/>
          </a:prstGeom>
        </p:spPr>
        <p:txBody>
          <a:bodyPr>
            <a:spAutoFit/>
          </a:bodyPr>
          <a:lstStyle/>
          <a:p>
            <a:r>
              <a:rPr lang="en-US" dirty="0"/>
              <a:t>import B;</a:t>
            </a:r>
            <a:endParaRPr lang="lt-LT" dirty="0"/>
          </a:p>
          <a:p>
            <a:r>
              <a:rPr lang="en-US" dirty="0"/>
              <a:t>public class A { </a:t>
            </a:r>
            <a:endParaRPr lang="lt-LT" dirty="0"/>
          </a:p>
          <a:p>
            <a:r>
              <a:rPr lang="en-US" dirty="0"/>
              <a:t>public void method1(B b) { // . . . }  </a:t>
            </a:r>
            <a:endParaRPr lang="lt-LT" dirty="0"/>
          </a:p>
          <a:p>
            <a:r>
              <a:rPr lang="en-US" dirty="0"/>
              <a:t>public void method2() { B </a:t>
            </a:r>
            <a:r>
              <a:rPr lang="en-US" dirty="0" err="1"/>
              <a:t>tempB</a:t>
            </a:r>
            <a:r>
              <a:rPr lang="en-US" dirty="0"/>
              <a:t> = new B(); }</a:t>
            </a:r>
            <a:endParaRPr lang="lt-LT" dirty="0"/>
          </a:p>
          <a:p>
            <a:r>
              <a:rPr lang="en-US" dirty="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6269" y="3093053"/>
            <a:ext cx="2781300" cy="857250"/>
          </a:xfrm>
          <a:prstGeom prst="rect">
            <a:avLst/>
          </a:prstGeom>
        </p:spPr>
      </p:pic>
      <p:pic>
        <p:nvPicPr>
          <p:cNvPr id="8" name="Picture 7">
            <a:extLst>
              <a:ext uri="{FF2B5EF4-FFF2-40B4-BE49-F238E27FC236}">
                <a16:creationId xmlns:a16="http://schemas.microsoft.com/office/drawing/2014/main" id="{33BE60DB-2A6B-407B-A966-2405E2051D25}"/>
              </a:ext>
            </a:extLst>
          </p:cNvPr>
          <p:cNvPicPr>
            <a:picLocks noChangeAspect="1"/>
          </p:cNvPicPr>
          <p:nvPr/>
        </p:nvPicPr>
        <p:blipFill>
          <a:blip r:embed="rId4"/>
          <a:stretch>
            <a:fillRect/>
          </a:stretch>
        </p:blipFill>
        <p:spPr>
          <a:xfrm>
            <a:off x="7985313" y="6169448"/>
            <a:ext cx="1057336" cy="619724"/>
          </a:xfrm>
          <a:prstGeom prst="rect">
            <a:avLst/>
          </a:prstGeom>
        </p:spPr>
      </p:pic>
      <p:pic>
        <p:nvPicPr>
          <p:cNvPr id="9" name="Picture 8">
            <a:extLst>
              <a:ext uri="{FF2B5EF4-FFF2-40B4-BE49-F238E27FC236}">
                <a16:creationId xmlns:a16="http://schemas.microsoft.com/office/drawing/2014/main" id="{2E355CAA-3639-4F87-9218-63B55A80FCE4}"/>
              </a:ext>
            </a:extLst>
          </p:cNvPr>
          <p:cNvPicPr>
            <a:picLocks noChangeAspect="1"/>
          </p:cNvPicPr>
          <p:nvPr/>
        </p:nvPicPr>
        <p:blipFill>
          <a:blip r:embed="rId5"/>
          <a:stretch>
            <a:fillRect/>
          </a:stretch>
        </p:blipFill>
        <p:spPr>
          <a:xfrm>
            <a:off x="8054875" y="4939243"/>
            <a:ext cx="1043304" cy="1043304"/>
          </a:xfrm>
          <a:prstGeom prst="rect">
            <a:avLst/>
          </a:prstGeom>
        </p:spPr>
      </p:pic>
    </p:spTree>
    <p:extLst>
      <p:ext uri="{BB962C8B-B14F-4D97-AF65-F5344CB8AC3E}">
        <p14:creationId xmlns:p14="http://schemas.microsoft.com/office/powerpoint/2010/main" val="1967261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Class</a:t>
            </a:r>
            <a:r>
              <a:rPr lang="lt-LT" dirty="0"/>
              <a:t> </a:t>
            </a:r>
            <a:r>
              <a:rPr lang="lt-LT" dirty="0" err="1"/>
              <a:t>relationships</a:t>
            </a:r>
            <a:r>
              <a:rPr lang="lt-LT" dirty="0"/>
              <a:t>: </a:t>
            </a:r>
            <a:r>
              <a:rPr lang="lt-LT" dirty="0" err="1"/>
              <a:t>Association</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sz="1600" dirty="0"/>
              <a:t>Association defines dependency, but a much stronger dependency than that described above with the plain dependency relationship. The arrowhead means that there is a one-way relationship. In this example it means that class A1 is associated with class B1. In other words, class A1 uses and contains one instance of class B1, but B1 does not know about or contain any instances of class A1.</a:t>
            </a:r>
          </a:p>
        </p:txBody>
      </p:sp>
      <p:sp>
        <p:nvSpPr>
          <p:cNvPr id="10" name="Rectangle 9"/>
          <p:cNvSpPr/>
          <p:nvPr/>
        </p:nvSpPr>
        <p:spPr>
          <a:xfrm>
            <a:off x="3297116" y="4028127"/>
            <a:ext cx="2382585" cy="2031325"/>
          </a:xfrm>
          <a:prstGeom prst="rect">
            <a:avLst/>
          </a:prstGeom>
        </p:spPr>
        <p:txBody>
          <a:bodyPr wrap="square">
            <a:spAutoFit/>
          </a:bodyPr>
          <a:lstStyle/>
          <a:p>
            <a:r>
              <a:rPr lang="en-US" dirty="0"/>
              <a:t>import B1;</a:t>
            </a:r>
          </a:p>
          <a:p>
            <a:r>
              <a:rPr lang="en-US" dirty="0"/>
              <a:t>public class A1 {</a:t>
            </a:r>
          </a:p>
          <a:p>
            <a:r>
              <a:rPr lang="en-US" dirty="0"/>
              <a:t>  private B1 </a:t>
            </a:r>
            <a:r>
              <a:rPr lang="en-US" dirty="0" err="1"/>
              <a:t>b1</a:t>
            </a:r>
            <a:r>
              <a:rPr lang="en-US" dirty="0"/>
              <a:t>;</a:t>
            </a:r>
          </a:p>
          <a:p>
            <a:r>
              <a:rPr lang="en-US" dirty="0"/>
              <a:t>  public B1 getB1() {</a:t>
            </a:r>
          </a:p>
          <a:p>
            <a:r>
              <a:rPr lang="en-US" dirty="0"/>
              <a:t>    return b1;</a:t>
            </a:r>
          </a:p>
          <a:p>
            <a:r>
              <a:rPr lang="en-US" dirty="0"/>
              <a:t>  }</a:t>
            </a:r>
          </a:p>
          <a:p>
            <a:r>
              <a:rPr lang="en-US" dirty="0"/>
              <a:t>}</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351" y="3057545"/>
            <a:ext cx="2800350" cy="857250"/>
          </a:xfrm>
          <a:prstGeom prst="rect">
            <a:avLst/>
          </a:prstGeom>
        </p:spPr>
      </p:pic>
      <p:pic>
        <p:nvPicPr>
          <p:cNvPr id="8" name="Picture 7">
            <a:extLst>
              <a:ext uri="{FF2B5EF4-FFF2-40B4-BE49-F238E27FC236}">
                <a16:creationId xmlns:a16="http://schemas.microsoft.com/office/drawing/2014/main" id="{82514CB4-4DAF-4C65-B235-D86F6D0F6D53}"/>
              </a:ext>
            </a:extLst>
          </p:cNvPr>
          <p:cNvPicPr>
            <a:picLocks noChangeAspect="1"/>
          </p:cNvPicPr>
          <p:nvPr/>
        </p:nvPicPr>
        <p:blipFill>
          <a:blip r:embed="rId4"/>
          <a:stretch>
            <a:fillRect/>
          </a:stretch>
        </p:blipFill>
        <p:spPr>
          <a:xfrm>
            <a:off x="7985313" y="6169448"/>
            <a:ext cx="1057336" cy="619724"/>
          </a:xfrm>
          <a:prstGeom prst="rect">
            <a:avLst/>
          </a:prstGeom>
        </p:spPr>
      </p:pic>
      <p:pic>
        <p:nvPicPr>
          <p:cNvPr id="9" name="Picture 8">
            <a:extLst>
              <a:ext uri="{FF2B5EF4-FFF2-40B4-BE49-F238E27FC236}">
                <a16:creationId xmlns:a16="http://schemas.microsoft.com/office/drawing/2014/main" id="{814B6DD2-8699-453F-A978-E70D6D07B2BE}"/>
              </a:ext>
            </a:extLst>
          </p:cNvPr>
          <p:cNvPicPr>
            <a:picLocks noChangeAspect="1"/>
          </p:cNvPicPr>
          <p:nvPr/>
        </p:nvPicPr>
        <p:blipFill>
          <a:blip r:embed="rId5"/>
          <a:stretch>
            <a:fillRect/>
          </a:stretch>
        </p:blipFill>
        <p:spPr>
          <a:xfrm>
            <a:off x="8054875" y="4939243"/>
            <a:ext cx="1043304" cy="1043304"/>
          </a:xfrm>
          <a:prstGeom prst="rect">
            <a:avLst/>
          </a:prstGeom>
        </p:spPr>
      </p:pic>
    </p:spTree>
    <p:extLst>
      <p:ext uri="{BB962C8B-B14F-4D97-AF65-F5344CB8AC3E}">
        <p14:creationId xmlns:p14="http://schemas.microsoft.com/office/powerpoint/2010/main" val="1103840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Class</a:t>
            </a:r>
            <a:r>
              <a:rPr lang="lt-LT" dirty="0"/>
              <a:t> </a:t>
            </a:r>
            <a:r>
              <a:rPr lang="lt-LT" dirty="0" err="1"/>
              <a:t>relationships</a:t>
            </a:r>
            <a:r>
              <a:rPr lang="lt-LT" dirty="0"/>
              <a:t>: </a:t>
            </a:r>
            <a:r>
              <a:rPr lang="lt-LT" dirty="0" err="1"/>
              <a:t>Aggregation</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sz="1600" dirty="0"/>
              <a:t>Aggregation describes an association where an instance of A1 contains a reference to an instance of B1 as part of the A1’s state, but the use of the specific instance of B1 is or may be shared among other aggregators. A shared association means that the lifetime of the aggregated object, the instance of B1 in this case, is outside the scope of the referencing object. Therefore, when a specific instance of A1 goes out of scope (e.g. garbage collected), the instance of B1 does not (of necessity) go out of scope.</a:t>
            </a:r>
          </a:p>
        </p:txBody>
      </p:sp>
      <p:sp>
        <p:nvSpPr>
          <p:cNvPr id="10" name="Rectangle 9"/>
          <p:cNvSpPr/>
          <p:nvPr/>
        </p:nvSpPr>
        <p:spPr>
          <a:xfrm>
            <a:off x="4510454" y="4099673"/>
            <a:ext cx="3253153" cy="2308324"/>
          </a:xfrm>
          <a:prstGeom prst="rect">
            <a:avLst/>
          </a:prstGeom>
        </p:spPr>
        <p:txBody>
          <a:bodyPr wrap="square">
            <a:spAutoFit/>
          </a:bodyPr>
          <a:lstStyle/>
          <a:p>
            <a:r>
              <a:rPr lang="en-US" dirty="0"/>
              <a:t>import B1;</a:t>
            </a:r>
          </a:p>
          <a:p>
            <a:r>
              <a:rPr lang="en-US" dirty="0"/>
              <a:t>public class A1 {</a:t>
            </a:r>
          </a:p>
          <a:p>
            <a:r>
              <a:rPr lang="en-US" dirty="0"/>
              <a:t>  private B1[] b1;</a:t>
            </a:r>
          </a:p>
          <a:p>
            <a:r>
              <a:rPr lang="en-US" dirty="0"/>
              <a:t>  // . . .</a:t>
            </a:r>
          </a:p>
          <a:p>
            <a:r>
              <a:rPr lang="en-US" dirty="0"/>
              <a:t>  public B1 getB1(</a:t>
            </a:r>
            <a:r>
              <a:rPr lang="en-US" dirty="0" err="1"/>
              <a:t>int</a:t>
            </a:r>
            <a:r>
              <a:rPr lang="en-US" dirty="0"/>
              <a:t> </a:t>
            </a:r>
            <a:r>
              <a:rPr lang="en-US" dirty="0" err="1"/>
              <a:t>anIndex</a:t>
            </a:r>
            <a:r>
              <a:rPr lang="en-US" dirty="0"/>
              <a:t>) {</a:t>
            </a:r>
          </a:p>
          <a:p>
            <a:r>
              <a:rPr lang="en-US" dirty="0"/>
              <a:t>    return b1[</a:t>
            </a:r>
            <a:r>
              <a:rPr lang="en-US" dirty="0" err="1"/>
              <a:t>anIndex</a:t>
            </a:r>
            <a:r>
              <a:rPr lang="en-US" dirty="0"/>
              <a:t>];</a:t>
            </a:r>
          </a:p>
          <a:p>
            <a:r>
              <a:rPr lang="en-US" dirty="0"/>
              <a:t>  }</a:t>
            </a:r>
          </a:p>
          <a:p>
            <a:r>
              <a:rPr lang="en-US" dirty="0"/>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625" y="3128338"/>
            <a:ext cx="2952750" cy="952500"/>
          </a:xfrm>
          <a:prstGeom prst="rect">
            <a:avLst/>
          </a:prstGeom>
        </p:spPr>
      </p:pic>
      <p:pic>
        <p:nvPicPr>
          <p:cNvPr id="8" name="Picture 7">
            <a:extLst>
              <a:ext uri="{FF2B5EF4-FFF2-40B4-BE49-F238E27FC236}">
                <a16:creationId xmlns:a16="http://schemas.microsoft.com/office/drawing/2014/main" id="{4BD335E3-0325-4940-9BCF-EB23E0591221}"/>
              </a:ext>
            </a:extLst>
          </p:cNvPr>
          <p:cNvPicPr>
            <a:picLocks noChangeAspect="1"/>
          </p:cNvPicPr>
          <p:nvPr/>
        </p:nvPicPr>
        <p:blipFill>
          <a:blip r:embed="rId4"/>
          <a:stretch>
            <a:fillRect/>
          </a:stretch>
        </p:blipFill>
        <p:spPr>
          <a:xfrm>
            <a:off x="7985313" y="6169448"/>
            <a:ext cx="1057336" cy="619724"/>
          </a:xfrm>
          <a:prstGeom prst="rect">
            <a:avLst/>
          </a:prstGeom>
        </p:spPr>
      </p:pic>
      <p:pic>
        <p:nvPicPr>
          <p:cNvPr id="9" name="Picture 8">
            <a:extLst>
              <a:ext uri="{FF2B5EF4-FFF2-40B4-BE49-F238E27FC236}">
                <a16:creationId xmlns:a16="http://schemas.microsoft.com/office/drawing/2014/main" id="{022A8E57-84F9-42EC-9C24-5EFD3E27AB4B}"/>
              </a:ext>
            </a:extLst>
          </p:cNvPr>
          <p:cNvPicPr>
            <a:picLocks noChangeAspect="1"/>
          </p:cNvPicPr>
          <p:nvPr/>
        </p:nvPicPr>
        <p:blipFill>
          <a:blip r:embed="rId5"/>
          <a:stretch>
            <a:fillRect/>
          </a:stretch>
        </p:blipFill>
        <p:spPr>
          <a:xfrm>
            <a:off x="8054875" y="4939243"/>
            <a:ext cx="1043304" cy="1043304"/>
          </a:xfrm>
          <a:prstGeom prst="rect">
            <a:avLst/>
          </a:prstGeom>
        </p:spPr>
      </p:pic>
    </p:spTree>
    <p:extLst>
      <p:ext uri="{BB962C8B-B14F-4D97-AF65-F5344CB8AC3E}">
        <p14:creationId xmlns:p14="http://schemas.microsoft.com/office/powerpoint/2010/main" val="274626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Class</a:t>
            </a:r>
            <a:r>
              <a:rPr lang="lt-LT" dirty="0"/>
              <a:t> </a:t>
            </a:r>
            <a:r>
              <a:rPr lang="lt-LT" dirty="0" err="1"/>
              <a:t>relationships</a:t>
            </a:r>
            <a:r>
              <a:rPr lang="lt-LT" dirty="0"/>
              <a:t>: </a:t>
            </a:r>
            <a:r>
              <a:rPr lang="lt-LT" dirty="0" err="1"/>
              <a:t>Composition</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sz="1600" dirty="0"/>
              <a:t>Composition on the other hand defines a relationship where the scope of the containing object (an A1) and the contained object (a B1) is related. When the containing object goes out of scope, then the contained object also goes out of scope. The composition adornment looks like the aggregation adornment, except the composition adornment is darkened: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625" y="2952750"/>
            <a:ext cx="2952750" cy="952500"/>
          </a:xfrm>
          <a:prstGeom prst="rect">
            <a:avLst/>
          </a:prstGeom>
        </p:spPr>
      </p:pic>
      <p:pic>
        <p:nvPicPr>
          <p:cNvPr id="8" name="Picture 7">
            <a:extLst>
              <a:ext uri="{FF2B5EF4-FFF2-40B4-BE49-F238E27FC236}">
                <a16:creationId xmlns:a16="http://schemas.microsoft.com/office/drawing/2014/main" id="{FC889F01-DAE0-4B5B-ADA0-DF2DA005A6FC}"/>
              </a:ext>
            </a:extLst>
          </p:cNvPr>
          <p:cNvPicPr>
            <a:picLocks noChangeAspect="1"/>
          </p:cNvPicPr>
          <p:nvPr/>
        </p:nvPicPr>
        <p:blipFill>
          <a:blip r:embed="rId4"/>
          <a:stretch>
            <a:fillRect/>
          </a:stretch>
        </p:blipFill>
        <p:spPr>
          <a:xfrm>
            <a:off x="7985313" y="6169448"/>
            <a:ext cx="1057336" cy="619724"/>
          </a:xfrm>
          <a:prstGeom prst="rect">
            <a:avLst/>
          </a:prstGeom>
        </p:spPr>
      </p:pic>
      <p:pic>
        <p:nvPicPr>
          <p:cNvPr id="9" name="Picture 8">
            <a:extLst>
              <a:ext uri="{FF2B5EF4-FFF2-40B4-BE49-F238E27FC236}">
                <a16:creationId xmlns:a16="http://schemas.microsoft.com/office/drawing/2014/main" id="{1E6B4922-2BC5-491E-A564-4799CC16E860}"/>
              </a:ext>
            </a:extLst>
          </p:cNvPr>
          <p:cNvPicPr>
            <a:picLocks noChangeAspect="1"/>
          </p:cNvPicPr>
          <p:nvPr/>
        </p:nvPicPr>
        <p:blipFill>
          <a:blip r:embed="rId5"/>
          <a:stretch>
            <a:fillRect/>
          </a:stretch>
        </p:blipFill>
        <p:spPr>
          <a:xfrm>
            <a:off x="8054875" y="4939243"/>
            <a:ext cx="1043304" cy="1043304"/>
          </a:xfrm>
          <a:prstGeom prst="rect">
            <a:avLst/>
          </a:prstGeom>
        </p:spPr>
      </p:pic>
    </p:spTree>
    <p:extLst>
      <p:ext uri="{BB962C8B-B14F-4D97-AF65-F5344CB8AC3E}">
        <p14:creationId xmlns:p14="http://schemas.microsoft.com/office/powerpoint/2010/main" val="2980352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a:t>Behavioral/Dynamic models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6" name="Picture 5" descr="A close up of a device&#10;&#10;Description automatically generated">
            <a:extLst>
              <a:ext uri="{FF2B5EF4-FFF2-40B4-BE49-F238E27FC236}">
                <a16:creationId xmlns:a16="http://schemas.microsoft.com/office/drawing/2014/main" id="{4617C895-AA65-43E1-A9CF-6C4285562C38}"/>
              </a:ext>
            </a:extLst>
          </p:cNvPr>
          <p:cNvPicPr>
            <a:picLocks noChangeAspect="1"/>
          </p:cNvPicPr>
          <p:nvPr/>
        </p:nvPicPr>
        <p:blipFill>
          <a:blip r:embed="rId3"/>
          <a:stretch>
            <a:fillRect/>
          </a:stretch>
        </p:blipFill>
        <p:spPr>
          <a:xfrm>
            <a:off x="1242204" y="3429000"/>
            <a:ext cx="2199736" cy="1650754"/>
          </a:xfrm>
          <a:prstGeom prst="rect">
            <a:avLst/>
          </a:prstGeom>
        </p:spPr>
      </p:pic>
    </p:spTree>
    <p:extLst>
      <p:ext uri="{BB962C8B-B14F-4D97-AF65-F5344CB8AC3E}">
        <p14:creationId xmlns:p14="http://schemas.microsoft.com/office/powerpoint/2010/main" val="23124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61111E-6 -3.7037E-7 L 0.61163 0.25 " pathEditMode="relative" rAng="0" ptsTypes="AA">
                                      <p:cBhvr>
                                        <p:cTn id="6" dur="2000" fill="hold"/>
                                        <p:tgtEl>
                                          <p:spTgt spid="6"/>
                                        </p:tgtEl>
                                        <p:attrNameLst>
                                          <p:attrName>ppt_x</p:attrName>
                                          <p:attrName>ppt_y</p:attrName>
                                        </p:attrNameLst>
                                      </p:cBhvr>
                                      <p:rCtr x="30573"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Behavioral models</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Behavioral models are models of the dynamic behavior of a system as it is executing. They show what happens or what is supposed to happen when a system responds to a stimulus from its environment. </a:t>
            </a:r>
          </a:p>
          <a:p>
            <a:r>
              <a:rPr lang="en-US" dirty="0"/>
              <a:t>You can think of these stimuli as being of two types:</a:t>
            </a:r>
            <a:endParaRPr lang="en-GB" dirty="0"/>
          </a:p>
          <a:p>
            <a:pPr lvl="1"/>
            <a:r>
              <a:rPr lang="en-US" sz="2000" dirty="0">
                <a:solidFill>
                  <a:srgbClr val="FF0000"/>
                </a:solidFill>
              </a:rPr>
              <a:t>Data </a:t>
            </a:r>
            <a:r>
              <a:rPr lang="en-US" sz="2000" dirty="0"/>
              <a:t>Some data arrives that has to be processed by the system.</a:t>
            </a:r>
            <a:endParaRPr lang="en-GB" sz="2000" dirty="0"/>
          </a:p>
          <a:p>
            <a:pPr lvl="1"/>
            <a:r>
              <a:rPr lang="en-US" sz="2000" dirty="0">
                <a:solidFill>
                  <a:srgbClr val="FF0000"/>
                </a:solidFill>
              </a:rPr>
              <a:t>Events </a:t>
            </a:r>
            <a:r>
              <a:rPr lang="en-US" sz="2000" dirty="0"/>
              <a:t>Some event happens that triggers system processing. Events may have associated data, although this is not always the case.</a:t>
            </a:r>
            <a:endParaRPr lang="en-GB" sz="2000" dirty="0"/>
          </a:p>
        </p:txBody>
      </p:sp>
      <p:pic>
        <p:nvPicPr>
          <p:cNvPr id="5" name="Picture 4" descr="A close up of a device&#10;&#10;Description automatically generated">
            <a:extLst>
              <a:ext uri="{FF2B5EF4-FFF2-40B4-BE49-F238E27FC236}">
                <a16:creationId xmlns:a16="http://schemas.microsoft.com/office/drawing/2014/main" id="{8991A769-2F59-47B7-AE44-DAC71F0CDC8D}"/>
              </a:ext>
            </a:extLst>
          </p:cNvPr>
          <p:cNvPicPr>
            <a:picLocks noChangeAspect="1"/>
          </p:cNvPicPr>
          <p:nvPr/>
        </p:nvPicPr>
        <p:blipFill>
          <a:blip r:embed="rId3"/>
          <a:stretch>
            <a:fillRect/>
          </a:stretch>
        </p:blipFill>
        <p:spPr>
          <a:xfrm>
            <a:off x="8169215" y="6142342"/>
            <a:ext cx="851378" cy="638902"/>
          </a:xfrm>
          <a:prstGeom prst="rect">
            <a:avLst/>
          </a:prstGeom>
        </p:spPr>
      </p:pic>
    </p:spTree>
    <p:extLst>
      <p:ext uri="{BB962C8B-B14F-4D97-AF65-F5344CB8AC3E}">
        <p14:creationId xmlns:p14="http://schemas.microsoft.com/office/powerpoint/2010/main" val="1243563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Use of graphical models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2" y="1270748"/>
            <a:ext cx="8226909" cy="4276165"/>
          </a:xfrm>
        </p:spPr>
        <p:txBody>
          <a:bodyPr/>
          <a:lstStyle/>
          <a:p>
            <a:r>
              <a:rPr lang="en-US" dirty="0"/>
              <a:t>As a means of facilitating discussion about an existing or proposed system</a:t>
            </a:r>
          </a:p>
          <a:p>
            <a:pPr lvl="1"/>
            <a:r>
              <a:rPr lang="en-US" sz="2000" dirty="0"/>
              <a:t>Incomplete and incorrect models are OK as their role is to support discussion.</a:t>
            </a:r>
            <a:endParaRPr lang="en-GB" sz="2000" dirty="0"/>
          </a:p>
          <a:p>
            <a:r>
              <a:rPr lang="en-US" dirty="0"/>
              <a:t>As a way of documenting an existing system</a:t>
            </a:r>
          </a:p>
          <a:p>
            <a:pPr lvl="1"/>
            <a:r>
              <a:rPr lang="en-US" sz="2000" dirty="0"/>
              <a:t>Models should be an accurate representation of the system but need not be complete.</a:t>
            </a:r>
            <a:endParaRPr lang="en-GB" sz="2000" dirty="0"/>
          </a:p>
          <a:p>
            <a:r>
              <a:rPr lang="en-US" dirty="0"/>
              <a:t>As a detailed system description that can be used to generate a system implementation</a:t>
            </a:r>
          </a:p>
          <a:p>
            <a:pPr lvl="1"/>
            <a:r>
              <a:rPr lang="en-US" sz="2000" dirty="0"/>
              <a:t>Models have to be both correct and complete.</a:t>
            </a:r>
            <a:endParaRPr lang="en-GB" sz="2000" dirty="0"/>
          </a:p>
        </p:txBody>
      </p:sp>
    </p:spTree>
    <p:extLst>
      <p:ext uri="{BB962C8B-B14F-4D97-AF65-F5344CB8AC3E}">
        <p14:creationId xmlns:p14="http://schemas.microsoft.com/office/powerpoint/2010/main" val="3062058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Data-driven modeling</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Many business systems are data-processing systems that are primarily driven by data. They are controlled by the data input to the system, with relatively little external event processing. </a:t>
            </a:r>
          </a:p>
          <a:p>
            <a:r>
              <a:rPr lang="en-US" dirty="0"/>
              <a:t>Data-driven models show the sequence of actions involved in processing input data and generating an associated output. </a:t>
            </a:r>
          </a:p>
          <a:p>
            <a:r>
              <a:rPr lang="en-US" dirty="0"/>
              <a:t>They are particularly useful during the analysis of requirements as they can be used to show end-to-end processing in a system. </a:t>
            </a:r>
          </a:p>
        </p:txBody>
      </p:sp>
      <p:pic>
        <p:nvPicPr>
          <p:cNvPr id="5" name="Picture 4" descr="A close up of a device&#10;&#10;Description automatically generated">
            <a:extLst>
              <a:ext uri="{FF2B5EF4-FFF2-40B4-BE49-F238E27FC236}">
                <a16:creationId xmlns:a16="http://schemas.microsoft.com/office/drawing/2014/main" id="{9EA5E59A-B746-4901-AC21-6A1245E34123}"/>
              </a:ext>
            </a:extLst>
          </p:cNvPr>
          <p:cNvPicPr>
            <a:picLocks noChangeAspect="1"/>
          </p:cNvPicPr>
          <p:nvPr/>
        </p:nvPicPr>
        <p:blipFill>
          <a:blip r:embed="rId3"/>
          <a:stretch>
            <a:fillRect/>
          </a:stretch>
        </p:blipFill>
        <p:spPr>
          <a:xfrm>
            <a:off x="8169215" y="6142342"/>
            <a:ext cx="851378" cy="638902"/>
          </a:xfrm>
          <a:prstGeom prst="rect">
            <a:avLst/>
          </a:prstGeom>
        </p:spPr>
      </p:pic>
    </p:spTree>
    <p:extLst>
      <p:ext uri="{BB962C8B-B14F-4D97-AF65-F5344CB8AC3E}">
        <p14:creationId xmlns:p14="http://schemas.microsoft.com/office/powerpoint/2010/main" val="362934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a:t>An example of data-driven modelling (DFD diagram) </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8" name="Picture 7" descr="5.14 PumpDFD.eps"/>
          <p:cNvPicPr>
            <a:picLocks noChangeAspect="1"/>
          </p:cNvPicPr>
          <p:nvPr/>
        </p:nvPicPr>
        <p:blipFill>
          <a:blip r:embed="rId3"/>
          <a:stretch>
            <a:fillRect/>
          </a:stretch>
        </p:blipFill>
        <p:spPr>
          <a:xfrm>
            <a:off x="1035049" y="2355850"/>
            <a:ext cx="7215073" cy="2457450"/>
          </a:xfrm>
          <a:prstGeom prst="rect">
            <a:avLst/>
          </a:prstGeom>
        </p:spPr>
      </p:pic>
      <p:pic>
        <p:nvPicPr>
          <p:cNvPr id="5" name="Picture 4" descr="A close up of a device&#10;&#10;Description automatically generated">
            <a:extLst>
              <a:ext uri="{FF2B5EF4-FFF2-40B4-BE49-F238E27FC236}">
                <a16:creationId xmlns:a16="http://schemas.microsoft.com/office/drawing/2014/main" id="{93421853-70EE-4C35-8DE1-6B344323A457}"/>
              </a:ext>
            </a:extLst>
          </p:cNvPr>
          <p:cNvPicPr>
            <a:picLocks noChangeAspect="1"/>
          </p:cNvPicPr>
          <p:nvPr/>
        </p:nvPicPr>
        <p:blipFill>
          <a:blip r:embed="rId4"/>
          <a:stretch>
            <a:fillRect/>
          </a:stretch>
        </p:blipFill>
        <p:spPr>
          <a:xfrm>
            <a:off x="8169215" y="6142342"/>
            <a:ext cx="851378" cy="638902"/>
          </a:xfrm>
          <a:prstGeom prst="rect">
            <a:avLst/>
          </a:prstGeom>
        </p:spPr>
      </p:pic>
    </p:spTree>
    <p:extLst>
      <p:ext uri="{BB962C8B-B14F-4D97-AF65-F5344CB8AC3E}">
        <p14:creationId xmlns:p14="http://schemas.microsoft.com/office/powerpoint/2010/main" val="2476761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40677" y="422490"/>
            <a:ext cx="7644653" cy="619724"/>
          </a:xfrm>
        </p:spPr>
        <p:txBody>
          <a:bodyPr/>
          <a:lstStyle/>
          <a:p>
            <a:r>
              <a:rPr lang="lt-LT" dirty="0"/>
              <a:t>An example of object-driven modelling (Activity diagram) </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7" name="Picture 6" descr="A close up of a device&#10;&#10;Description automatically generated">
            <a:extLst>
              <a:ext uri="{FF2B5EF4-FFF2-40B4-BE49-F238E27FC236}">
                <a16:creationId xmlns:a16="http://schemas.microsoft.com/office/drawing/2014/main" id="{C384E8E3-C4B5-4C74-859E-C78E652AB064}"/>
              </a:ext>
            </a:extLst>
          </p:cNvPr>
          <p:cNvPicPr>
            <a:picLocks noChangeAspect="1"/>
          </p:cNvPicPr>
          <p:nvPr/>
        </p:nvPicPr>
        <p:blipFill>
          <a:blip r:embed="rId3"/>
          <a:stretch>
            <a:fillRect/>
          </a:stretch>
        </p:blipFill>
        <p:spPr>
          <a:xfrm>
            <a:off x="8169215" y="6142342"/>
            <a:ext cx="851378" cy="638902"/>
          </a:xfrm>
          <a:prstGeom prst="rect">
            <a:avLst/>
          </a:prstGeom>
        </p:spPr>
      </p:pic>
      <p:pic>
        <p:nvPicPr>
          <p:cNvPr id="1026" name="Picture 2" descr="The fork and join nodes show concurrent flows">
            <a:extLst>
              <a:ext uri="{FF2B5EF4-FFF2-40B4-BE49-F238E27FC236}">
                <a16:creationId xmlns:a16="http://schemas.microsoft.com/office/drawing/2014/main" id="{499011A9-0AEA-4A27-9D37-E891AB5919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9437" y="1809302"/>
            <a:ext cx="2905125" cy="3705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E391A82-5464-4856-ACC9-33BA9CD8B4B1}"/>
              </a:ext>
            </a:extLst>
          </p:cNvPr>
          <p:cNvPicPr>
            <a:picLocks noChangeAspect="1"/>
          </p:cNvPicPr>
          <p:nvPr/>
        </p:nvPicPr>
        <p:blipFill>
          <a:blip r:embed="rId5"/>
          <a:stretch>
            <a:fillRect/>
          </a:stretch>
        </p:blipFill>
        <p:spPr>
          <a:xfrm>
            <a:off x="8054875" y="4939243"/>
            <a:ext cx="1043304" cy="1043304"/>
          </a:xfrm>
          <a:prstGeom prst="rect">
            <a:avLst/>
          </a:prstGeom>
        </p:spPr>
      </p:pic>
    </p:spTree>
    <p:extLst>
      <p:ext uri="{BB962C8B-B14F-4D97-AF65-F5344CB8AC3E}">
        <p14:creationId xmlns:p14="http://schemas.microsoft.com/office/powerpoint/2010/main" val="2101086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40677" y="422490"/>
            <a:ext cx="7644653" cy="619724"/>
          </a:xfrm>
        </p:spPr>
        <p:txBody>
          <a:bodyPr/>
          <a:lstStyle/>
          <a:p>
            <a:r>
              <a:rPr lang="lt-LT" dirty="0"/>
              <a:t>An example of object-driven modelling (Sequence diagram) </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5" name="Picture 4" descr="5.15 OrderSeq.eps"/>
          <p:cNvPicPr>
            <a:picLocks noChangeAspect="1"/>
          </p:cNvPicPr>
          <p:nvPr/>
        </p:nvPicPr>
        <p:blipFill rotWithShape="1">
          <a:blip r:embed="rId3"/>
          <a:srcRect b="13436"/>
          <a:stretch/>
        </p:blipFill>
        <p:spPr>
          <a:xfrm>
            <a:off x="931680" y="1758950"/>
            <a:ext cx="7393658" cy="4235450"/>
          </a:xfrm>
          <a:prstGeom prst="rect">
            <a:avLst/>
          </a:prstGeom>
        </p:spPr>
      </p:pic>
      <p:pic>
        <p:nvPicPr>
          <p:cNvPr id="7" name="Picture 6" descr="A close up of a device&#10;&#10;Description automatically generated">
            <a:extLst>
              <a:ext uri="{FF2B5EF4-FFF2-40B4-BE49-F238E27FC236}">
                <a16:creationId xmlns:a16="http://schemas.microsoft.com/office/drawing/2014/main" id="{C384E8E3-C4B5-4C74-859E-C78E652AB064}"/>
              </a:ext>
            </a:extLst>
          </p:cNvPr>
          <p:cNvPicPr>
            <a:picLocks noChangeAspect="1"/>
          </p:cNvPicPr>
          <p:nvPr/>
        </p:nvPicPr>
        <p:blipFill>
          <a:blip r:embed="rId4"/>
          <a:stretch>
            <a:fillRect/>
          </a:stretch>
        </p:blipFill>
        <p:spPr>
          <a:xfrm>
            <a:off x="8169215" y="6142342"/>
            <a:ext cx="851378" cy="638902"/>
          </a:xfrm>
          <a:prstGeom prst="rect">
            <a:avLst/>
          </a:prstGeom>
        </p:spPr>
      </p:pic>
      <p:pic>
        <p:nvPicPr>
          <p:cNvPr id="8" name="Picture 7">
            <a:extLst>
              <a:ext uri="{FF2B5EF4-FFF2-40B4-BE49-F238E27FC236}">
                <a16:creationId xmlns:a16="http://schemas.microsoft.com/office/drawing/2014/main" id="{C39C5B56-09A1-4470-88BF-4D0E3D7A74A8}"/>
              </a:ext>
            </a:extLst>
          </p:cNvPr>
          <p:cNvPicPr>
            <a:picLocks noChangeAspect="1"/>
          </p:cNvPicPr>
          <p:nvPr/>
        </p:nvPicPr>
        <p:blipFill>
          <a:blip r:embed="rId5"/>
          <a:stretch>
            <a:fillRect/>
          </a:stretch>
        </p:blipFill>
        <p:spPr>
          <a:xfrm>
            <a:off x="8054875" y="4939243"/>
            <a:ext cx="1043304" cy="1043304"/>
          </a:xfrm>
          <a:prstGeom prst="rect">
            <a:avLst/>
          </a:prstGeom>
        </p:spPr>
      </p:pic>
    </p:spTree>
    <p:extLst>
      <p:ext uri="{BB962C8B-B14F-4D97-AF65-F5344CB8AC3E}">
        <p14:creationId xmlns:p14="http://schemas.microsoft.com/office/powerpoint/2010/main" val="1107303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GB" dirty="0"/>
              <a:t>State machine models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GB" dirty="0"/>
              <a:t>These model the behaviour of the system in response to external and internal events.</a:t>
            </a:r>
          </a:p>
          <a:p>
            <a:r>
              <a:rPr lang="en-GB" dirty="0"/>
              <a:t>They show the system’s responses to stimuli so are often used for modelling real-time systems.</a:t>
            </a:r>
          </a:p>
          <a:p>
            <a:r>
              <a:rPr lang="en-GB" dirty="0"/>
              <a:t>State machine models show system states as nodes and events as arcs between these nodes. When an event occurs, the system moves from one state to another.</a:t>
            </a:r>
          </a:p>
          <a:p>
            <a:r>
              <a:rPr lang="en-GB" dirty="0"/>
              <a:t>State diagrams are an integral part of the UML and are used to represent state machine models.</a:t>
            </a:r>
          </a:p>
        </p:txBody>
      </p:sp>
      <p:pic>
        <p:nvPicPr>
          <p:cNvPr id="5" name="Picture 4" descr="A close up of a device&#10;&#10;Description automatically generated">
            <a:extLst>
              <a:ext uri="{FF2B5EF4-FFF2-40B4-BE49-F238E27FC236}">
                <a16:creationId xmlns:a16="http://schemas.microsoft.com/office/drawing/2014/main" id="{56F892BE-590D-42F5-813F-8296FB69D492}"/>
              </a:ext>
            </a:extLst>
          </p:cNvPr>
          <p:cNvPicPr>
            <a:picLocks noChangeAspect="1"/>
          </p:cNvPicPr>
          <p:nvPr/>
        </p:nvPicPr>
        <p:blipFill>
          <a:blip r:embed="rId3"/>
          <a:stretch>
            <a:fillRect/>
          </a:stretch>
        </p:blipFill>
        <p:spPr>
          <a:xfrm>
            <a:off x="8169215" y="6142342"/>
            <a:ext cx="851378" cy="638902"/>
          </a:xfrm>
          <a:prstGeom prst="rect">
            <a:avLst/>
          </a:prstGeom>
        </p:spPr>
      </p:pic>
      <p:pic>
        <p:nvPicPr>
          <p:cNvPr id="8" name="Picture 7">
            <a:extLst>
              <a:ext uri="{FF2B5EF4-FFF2-40B4-BE49-F238E27FC236}">
                <a16:creationId xmlns:a16="http://schemas.microsoft.com/office/drawing/2014/main" id="{6AE1417E-2652-47DF-B7D3-BA15BFED58B5}"/>
              </a:ext>
            </a:extLst>
          </p:cNvPr>
          <p:cNvPicPr>
            <a:picLocks noChangeAspect="1"/>
          </p:cNvPicPr>
          <p:nvPr/>
        </p:nvPicPr>
        <p:blipFill>
          <a:blip r:embed="rId4"/>
          <a:stretch>
            <a:fillRect/>
          </a:stretch>
        </p:blipFill>
        <p:spPr>
          <a:xfrm>
            <a:off x="8054875" y="4939243"/>
            <a:ext cx="1043304" cy="1043304"/>
          </a:xfrm>
          <a:prstGeom prst="rect">
            <a:avLst/>
          </a:prstGeom>
        </p:spPr>
      </p:pic>
    </p:spTree>
    <p:extLst>
      <p:ext uri="{BB962C8B-B14F-4D97-AF65-F5344CB8AC3E}">
        <p14:creationId xmlns:p14="http://schemas.microsoft.com/office/powerpoint/2010/main" val="7003249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40677" y="422490"/>
            <a:ext cx="7644653" cy="619724"/>
          </a:xfrm>
        </p:spPr>
        <p:txBody>
          <a:bodyPr/>
          <a:lstStyle/>
          <a:p>
            <a:r>
              <a:rPr lang="lt-LT" dirty="0" err="1"/>
              <a:t>An</a:t>
            </a:r>
            <a:r>
              <a:rPr lang="lt-LT" dirty="0"/>
              <a:t> </a:t>
            </a:r>
            <a:r>
              <a:rPr lang="lt-LT" dirty="0" err="1"/>
              <a:t>example</a:t>
            </a:r>
            <a:r>
              <a:rPr lang="lt-LT" dirty="0"/>
              <a:t> </a:t>
            </a:r>
            <a:r>
              <a:rPr lang="lt-LT" dirty="0" err="1"/>
              <a:t>of</a:t>
            </a:r>
            <a:r>
              <a:rPr lang="lt-LT" dirty="0"/>
              <a:t> </a:t>
            </a:r>
            <a:r>
              <a:rPr lang="en-US" dirty="0"/>
              <a:t>State diagram of a microwave oven</a:t>
            </a:r>
            <a:r>
              <a:rPr lang="en-GB" dirty="0"/>
              <a:t> </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7" name="Picture 6" descr="5.16 MWOvenStateDiag.eps"/>
          <p:cNvPicPr>
            <a:picLocks noChangeAspect="1"/>
          </p:cNvPicPr>
          <p:nvPr/>
        </p:nvPicPr>
        <p:blipFill>
          <a:blip r:embed="rId3"/>
          <a:stretch>
            <a:fillRect/>
          </a:stretch>
        </p:blipFill>
        <p:spPr>
          <a:xfrm>
            <a:off x="977028" y="1522046"/>
            <a:ext cx="7086461" cy="4305300"/>
          </a:xfrm>
          <a:prstGeom prst="rect">
            <a:avLst/>
          </a:prstGeom>
        </p:spPr>
      </p:pic>
      <p:pic>
        <p:nvPicPr>
          <p:cNvPr id="5" name="Picture 4" descr="A close up of a device&#10;&#10;Description automatically generated">
            <a:extLst>
              <a:ext uri="{FF2B5EF4-FFF2-40B4-BE49-F238E27FC236}">
                <a16:creationId xmlns:a16="http://schemas.microsoft.com/office/drawing/2014/main" id="{86DBFAFF-DD14-4BE4-8123-BD2875926BBA}"/>
              </a:ext>
            </a:extLst>
          </p:cNvPr>
          <p:cNvPicPr>
            <a:picLocks noChangeAspect="1"/>
          </p:cNvPicPr>
          <p:nvPr/>
        </p:nvPicPr>
        <p:blipFill>
          <a:blip r:embed="rId4"/>
          <a:stretch>
            <a:fillRect/>
          </a:stretch>
        </p:blipFill>
        <p:spPr>
          <a:xfrm>
            <a:off x="8169215" y="6142342"/>
            <a:ext cx="851378" cy="638902"/>
          </a:xfrm>
          <a:prstGeom prst="rect">
            <a:avLst/>
          </a:prstGeom>
        </p:spPr>
      </p:pic>
      <p:pic>
        <p:nvPicPr>
          <p:cNvPr id="8" name="Picture 7">
            <a:extLst>
              <a:ext uri="{FF2B5EF4-FFF2-40B4-BE49-F238E27FC236}">
                <a16:creationId xmlns:a16="http://schemas.microsoft.com/office/drawing/2014/main" id="{04AADE97-1F9E-47E6-8E17-1B42415FDA45}"/>
              </a:ext>
            </a:extLst>
          </p:cNvPr>
          <p:cNvPicPr>
            <a:picLocks noChangeAspect="1"/>
          </p:cNvPicPr>
          <p:nvPr/>
        </p:nvPicPr>
        <p:blipFill>
          <a:blip r:embed="rId5"/>
          <a:stretch>
            <a:fillRect/>
          </a:stretch>
        </p:blipFill>
        <p:spPr>
          <a:xfrm>
            <a:off x="8054875" y="4939243"/>
            <a:ext cx="1043304" cy="1043304"/>
          </a:xfrm>
          <a:prstGeom prst="rect">
            <a:avLst/>
          </a:prstGeom>
        </p:spPr>
      </p:pic>
    </p:spTree>
    <p:extLst>
      <p:ext uri="{BB962C8B-B14F-4D97-AF65-F5344CB8AC3E}">
        <p14:creationId xmlns:p14="http://schemas.microsoft.com/office/powerpoint/2010/main" val="342866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lt-LT" dirty="0"/>
              <a:t>UML (</a:t>
            </a:r>
            <a:r>
              <a:rPr lang="lt-LT" dirty="0" err="1"/>
              <a:t>Unified</a:t>
            </a:r>
            <a:r>
              <a:rPr lang="lt-LT" dirty="0"/>
              <a:t> </a:t>
            </a:r>
            <a:r>
              <a:rPr lang="lt-LT" dirty="0" err="1"/>
              <a:t>Modelling</a:t>
            </a:r>
            <a:r>
              <a:rPr lang="lt-LT" dirty="0"/>
              <a:t> </a:t>
            </a:r>
            <a:r>
              <a:rPr lang="lt-LT" dirty="0" err="1"/>
              <a:t>Language</a:t>
            </a:r>
            <a:r>
              <a:rPr lang="lt-LT" dirty="0"/>
              <a:t>)</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pic>
        <p:nvPicPr>
          <p:cNvPr id="5" name="Picture 4">
            <a:extLst>
              <a:ext uri="{FF2B5EF4-FFF2-40B4-BE49-F238E27FC236}">
                <a16:creationId xmlns:a16="http://schemas.microsoft.com/office/drawing/2014/main" id="{0CED534D-E68A-442B-9736-1905B45F53C1}"/>
              </a:ext>
            </a:extLst>
          </p:cNvPr>
          <p:cNvPicPr>
            <a:picLocks noChangeAspect="1"/>
          </p:cNvPicPr>
          <p:nvPr/>
        </p:nvPicPr>
        <p:blipFill>
          <a:blip r:embed="rId3"/>
          <a:stretch>
            <a:fillRect/>
          </a:stretch>
        </p:blipFill>
        <p:spPr>
          <a:xfrm>
            <a:off x="1082488" y="3265097"/>
            <a:ext cx="2255935" cy="2255935"/>
          </a:xfrm>
          <a:prstGeom prst="rect">
            <a:avLst/>
          </a:prstGeom>
        </p:spPr>
      </p:pic>
    </p:spTree>
    <p:extLst>
      <p:ext uri="{BB962C8B-B14F-4D97-AF65-F5344CB8AC3E}">
        <p14:creationId xmlns:p14="http://schemas.microsoft.com/office/powerpoint/2010/main" val="45584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7.40741E-7 L 0.62604 0.18958 " pathEditMode="relative" rAng="0" ptsTypes="AA">
                                      <p:cBhvr>
                                        <p:cTn id="6" dur="2000" fill="hold"/>
                                        <p:tgtEl>
                                          <p:spTgt spid="5"/>
                                        </p:tgtEl>
                                        <p:attrNameLst>
                                          <p:attrName>ppt_x</p:attrName>
                                          <p:attrName>ppt_y</p:attrName>
                                        </p:attrNameLst>
                                      </p:cBhvr>
                                      <p:rCtr x="31302" y="94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Quick</a:t>
            </a:r>
            <a:r>
              <a:rPr lang="lt-LT" dirty="0"/>
              <a:t> </a:t>
            </a:r>
            <a:r>
              <a:rPr lang="lt-LT" dirty="0" err="1"/>
              <a:t>view</a:t>
            </a:r>
            <a:r>
              <a:rPr lang="lt-LT" dirty="0"/>
              <a:t> at UML </a:t>
            </a:r>
            <a:r>
              <a:rPr lang="lt-LT" dirty="0" err="1"/>
              <a:t>diagrams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5" name="Picture 4">
            <a:extLst>
              <a:ext uri="{FF2B5EF4-FFF2-40B4-BE49-F238E27FC236}">
                <a16:creationId xmlns:a16="http://schemas.microsoft.com/office/drawing/2014/main" id="{4A3EBAEB-FB02-446D-9B13-A772352F6C49}"/>
              </a:ext>
            </a:extLst>
          </p:cNvPr>
          <p:cNvPicPr>
            <a:picLocks noChangeAspect="1"/>
          </p:cNvPicPr>
          <p:nvPr/>
        </p:nvPicPr>
        <p:blipFill>
          <a:blip r:embed="rId3"/>
          <a:stretch>
            <a:fillRect/>
          </a:stretch>
        </p:blipFill>
        <p:spPr>
          <a:xfrm>
            <a:off x="3589270" y="1268993"/>
            <a:ext cx="5071027" cy="5078169"/>
          </a:xfrm>
          <a:prstGeom prst="rect">
            <a:avLst/>
          </a:prstGeom>
        </p:spPr>
      </p:pic>
      <p:sp>
        <p:nvSpPr>
          <p:cNvPr id="8" name="Text Placeholder 2">
            <a:extLst>
              <a:ext uri="{FF2B5EF4-FFF2-40B4-BE49-F238E27FC236}">
                <a16:creationId xmlns:a16="http://schemas.microsoft.com/office/drawing/2014/main" id="{2CF497D3-837E-4610-A82A-CB8C49E74ADA}"/>
              </a:ext>
            </a:extLst>
          </p:cNvPr>
          <p:cNvSpPr>
            <a:spLocks noGrp="1"/>
          </p:cNvSpPr>
          <p:nvPr>
            <p:ph type="body" sz="quarter" idx="12"/>
          </p:nvPr>
        </p:nvSpPr>
        <p:spPr>
          <a:xfrm>
            <a:off x="457200" y="2531660"/>
            <a:ext cx="2869096" cy="2188378"/>
          </a:xfrm>
        </p:spPr>
        <p:txBody>
          <a:bodyPr/>
          <a:lstStyle/>
          <a:p>
            <a:pPr marL="342900">
              <a:tabLst>
                <a:tab pos="341313" algn="l"/>
              </a:tabLst>
            </a:pPr>
            <a:r>
              <a:rPr lang="lt-LT" sz="1600" i="1" dirty="0"/>
              <a:t>I</a:t>
            </a:r>
            <a:r>
              <a:rPr lang="en-US" sz="1600" i="1" dirty="0" err="1"/>
              <a:t>tems</a:t>
            </a:r>
            <a:r>
              <a:rPr lang="en-US" sz="1600" i="1" dirty="0"/>
              <a:t> in blue are not part of official taxonomy of UML diagrams</a:t>
            </a:r>
            <a:endParaRPr lang="lt-LT" sz="1600" i="1" dirty="0"/>
          </a:p>
          <a:p>
            <a:pPr marL="342900">
              <a:tabLst>
                <a:tab pos="341313" algn="l"/>
              </a:tabLst>
            </a:pPr>
            <a:r>
              <a:rPr lang="lt-LT" sz="1600" i="1" dirty="0"/>
              <a:t>Items colored with red border are not the diagrams itself – they are diagram types</a:t>
            </a:r>
            <a:endParaRPr lang="en-US" sz="1600" dirty="0"/>
          </a:p>
        </p:txBody>
      </p:sp>
      <p:sp>
        <p:nvSpPr>
          <p:cNvPr id="9" name="Rectangle 8">
            <a:extLst>
              <a:ext uri="{FF2B5EF4-FFF2-40B4-BE49-F238E27FC236}">
                <a16:creationId xmlns:a16="http://schemas.microsoft.com/office/drawing/2014/main" id="{208C7471-D81B-4E28-B9A2-2E43E11A76F3}"/>
              </a:ext>
            </a:extLst>
          </p:cNvPr>
          <p:cNvSpPr/>
          <p:nvPr/>
        </p:nvSpPr>
        <p:spPr>
          <a:xfrm>
            <a:off x="4660710" y="1149724"/>
            <a:ext cx="2449774" cy="904264"/>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5251CF7-9B5F-4F0D-91D2-F199090AA89F}"/>
              </a:ext>
            </a:extLst>
          </p:cNvPr>
          <p:cNvSpPr/>
          <p:nvPr/>
        </p:nvSpPr>
        <p:spPr>
          <a:xfrm>
            <a:off x="6456479" y="4217159"/>
            <a:ext cx="1199915" cy="350292"/>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1C362850-BDD3-434A-A746-A78E6E8A15FE}"/>
              </a:ext>
            </a:extLst>
          </p:cNvPr>
          <p:cNvPicPr>
            <a:picLocks noChangeAspect="1"/>
          </p:cNvPicPr>
          <p:nvPr/>
        </p:nvPicPr>
        <p:blipFill>
          <a:blip r:embed="rId4"/>
          <a:stretch>
            <a:fillRect/>
          </a:stretch>
        </p:blipFill>
        <p:spPr>
          <a:xfrm>
            <a:off x="8054875" y="5750126"/>
            <a:ext cx="1043304" cy="1043304"/>
          </a:xfrm>
          <a:prstGeom prst="rect">
            <a:avLst/>
          </a:prstGeom>
        </p:spPr>
      </p:pic>
    </p:spTree>
    <p:extLst>
      <p:ext uri="{BB962C8B-B14F-4D97-AF65-F5344CB8AC3E}">
        <p14:creationId xmlns:p14="http://schemas.microsoft.com/office/powerpoint/2010/main" val="35878220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a:t>UML </a:t>
            </a:r>
            <a:r>
              <a:rPr lang="lt-LT" dirty="0" err="1"/>
              <a:t>advantages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249492"/>
            <a:ext cx="8572498" cy="4359016"/>
          </a:xfrm>
        </p:spPr>
        <p:txBody>
          <a:bodyPr/>
          <a:lstStyle/>
          <a:p>
            <a:pPr marL="398463" indent="-398463"/>
            <a:r>
              <a:rPr lang="lt-LT" dirty="0"/>
              <a:t>De-facto </a:t>
            </a:r>
            <a:r>
              <a:rPr lang="lt-LT" dirty="0" err="1"/>
              <a:t>modelling</a:t>
            </a:r>
            <a:r>
              <a:rPr lang="lt-LT" dirty="0"/>
              <a:t> </a:t>
            </a:r>
            <a:r>
              <a:rPr lang="lt-LT" dirty="0" err="1"/>
              <a:t>standard</a:t>
            </a:r>
            <a:r>
              <a:rPr lang="lt-LT" dirty="0"/>
              <a:t> </a:t>
            </a:r>
            <a:r>
              <a:rPr lang="lt-LT" dirty="0" err="1"/>
              <a:t>officially</a:t>
            </a:r>
            <a:r>
              <a:rPr lang="lt-LT" dirty="0"/>
              <a:t> </a:t>
            </a:r>
            <a:r>
              <a:rPr lang="lt-LT" dirty="0" err="1"/>
              <a:t>defined</a:t>
            </a:r>
            <a:r>
              <a:rPr lang="lt-LT" dirty="0"/>
              <a:t> </a:t>
            </a:r>
            <a:r>
              <a:rPr lang="lt-LT" dirty="0" err="1"/>
              <a:t>by</a:t>
            </a:r>
            <a:r>
              <a:rPr lang="lt-LT" dirty="0"/>
              <a:t> </a:t>
            </a:r>
            <a:r>
              <a:rPr lang="lt-LT" dirty="0" err="1"/>
              <a:t>Object</a:t>
            </a:r>
            <a:r>
              <a:rPr lang="lt-LT" dirty="0"/>
              <a:t> </a:t>
            </a:r>
            <a:r>
              <a:rPr lang="lt-LT" dirty="0" err="1"/>
              <a:t>Management</a:t>
            </a:r>
            <a:r>
              <a:rPr lang="lt-LT" dirty="0"/>
              <a:t> Group (OMG). It </a:t>
            </a:r>
            <a:r>
              <a:rPr lang="lt-LT" dirty="0" err="1"/>
              <a:t>is</a:t>
            </a:r>
            <a:r>
              <a:rPr lang="lt-LT" dirty="0"/>
              <a:t> </a:t>
            </a:r>
            <a:r>
              <a:rPr lang="lt-LT" dirty="0" err="1"/>
              <a:t>actually</a:t>
            </a:r>
            <a:r>
              <a:rPr lang="lt-LT" dirty="0"/>
              <a:t> a </a:t>
            </a:r>
            <a:r>
              <a:rPr lang="lt-LT" b="1" dirty="0" err="1"/>
              <a:t>standard</a:t>
            </a:r>
            <a:r>
              <a:rPr lang="lt-LT" dirty="0"/>
              <a:t> </a:t>
            </a:r>
            <a:r>
              <a:rPr lang="lt-LT" dirty="0" err="1"/>
              <a:t>unlike</a:t>
            </a:r>
            <a:r>
              <a:rPr lang="lt-LT" dirty="0"/>
              <a:t> </a:t>
            </a:r>
            <a:r>
              <a:rPr lang="lt-LT" dirty="0" err="1"/>
              <a:t>other</a:t>
            </a:r>
            <a:r>
              <a:rPr lang="lt-LT" dirty="0"/>
              <a:t> </a:t>
            </a:r>
            <a:r>
              <a:rPr lang="lt-LT" dirty="0" err="1"/>
              <a:t>modelling</a:t>
            </a:r>
            <a:r>
              <a:rPr lang="lt-LT" dirty="0"/>
              <a:t> </a:t>
            </a:r>
            <a:r>
              <a:rPr lang="lt-LT" dirty="0" err="1"/>
              <a:t>languages</a:t>
            </a:r>
            <a:r>
              <a:rPr lang="lt-LT" dirty="0"/>
              <a:t>.</a:t>
            </a:r>
            <a:endParaRPr lang="en-US" dirty="0"/>
          </a:p>
          <a:p>
            <a:pPr marL="398463" indent="-398463"/>
            <a:r>
              <a:rPr lang="lt-LT" dirty="0"/>
              <a:t>UML </a:t>
            </a:r>
            <a:r>
              <a:rPr lang="lt-LT" dirty="0" err="1"/>
              <a:t>allows</a:t>
            </a:r>
            <a:r>
              <a:rPr lang="lt-LT" dirty="0"/>
              <a:t> to </a:t>
            </a:r>
            <a:r>
              <a:rPr lang="lt-LT" dirty="0" err="1"/>
              <a:t>communicate</a:t>
            </a:r>
            <a:r>
              <a:rPr lang="lt-LT" dirty="0"/>
              <a:t> </a:t>
            </a:r>
            <a:r>
              <a:rPr lang="lt-LT" dirty="0" err="1"/>
              <a:t>various</a:t>
            </a:r>
            <a:r>
              <a:rPr lang="lt-LT" dirty="0"/>
              <a:t> </a:t>
            </a:r>
            <a:r>
              <a:rPr lang="lt-LT" dirty="0" err="1"/>
              <a:t>software</a:t>
            </a:r>
            <a:r>
              <a:rPr lang="lt-LT" dirty="0"/>
              <a:t> </a:t>
            </a:r>
            <a:r>
              <a:rPr lang="lt-LT" dirty="0" err="1"/>
              <a:t>aspects</a:t>
            </a:r>
            <a:r>
              <a:rPr lang="lt-LT" dirty="0"/>
              <a:t>, </a:t>
            </a:r>
            <a:r>
              <a:rPr lang="lt-LT" dirty="0" err="1"/>
              <a:t>but</a:t>
            </a:r>
            <a:r>
              <a:rPr lang="lt-LT" dirty="0"/>
              <a:t> </a:t>
            </a:r>
            <a:r>
              <a:rPr lang="lt-LT" dirty="0" err="1"/>
              <a:t>does</a:t>
            </a:r>
            <a:r>
              <a:rPr lang="lt-LT" dirty="0"/>
              <a:t> </a:t>
            </a:r>
            <a:r>
              <a:rPr lang="lt-LT" dirty="0" err="1"/>
              <a:t>not</a:t>
            </a:r>
            <a:r>
              <a:rPr lang="lt-LT" dirty="0"/>
              <a:t> </a:t>
            </a:r>
            <a:r>
              <a:rPr lang="lt-LT" dirty="0" err="1"/>
              <a:t>dictate</a:t>
            </a:r>
            <a:r>
              <a:rPr lang="lt-LT" dirty="0"/>
              <a:t> </a:t>
            </a:r>
            <a:r>
              <a:rPr lang="lt-LT" dirty="0" err="1"/>
              <a:t>the</a:t>
            </a:r>
            <a:r>
              <a:rPr lang="lt-LT" dirty="0"/>
              <a:t> </a:t>
            </a:r>
            <a:r>
              <a:rPr lang="lt-LT" dirty="0" err="1"/>
              <a:t>software</a:t>
            </a:r>
            <a:r>
              <a:rPr lang="lt-LT" dirty="0"/>
              <a:t> </a:t>
            </a:r>
            <a:r>
              <a:rPr lang="lt-LT" dirty="0" err="1"/>
              <a:t>process</a:t>
            </a:r>
            <a:r>
              <a:rPr lang="en-US" dirty="0"/>
              <a:t>. </a:t>
            </a:r>
          </a:p>
          <a:p>
            <a:pPr marL="398463" indent="-398463"/>
            <a:r>
              <a:rPr lang="lt-LT" dirty="0" err="1"/>
              <a:t>There</a:t>
            </a:r>
            <a:r>
              <a:rPr lang="lt-LT" dirty="0"/>
              <a:t> are </a:t>
            </a:r>
            <a:r>
              <a:rPr lang="lt-LT" dirty="0" err="1"/>
              <a:t>many</a:t>
            </a:r>
            <a:r>
              <a:rPr lang="lt-LT" dirty="0"/>
              <a:t> </a:t>
            </a:r>
            <a:r>
              <a:rPr lang="en-US" dirty="0"/>
              <a:t>UML tools </a:t>
            </a:r>
            <a:r>
              <a:rPr lang="lt-LT" dirty="0" err="1"/>
              <a:t>that</a:t>
            </a:r>
            <a:r>
              <a:rPr lang="lt-LT" dirty="0"/>
              <a:t> </a:t>
            </a:r>
            <a:r>
              <a:rPr lang="en-US" dirty="0"/>
              <a:t>can generate code from the design, apply design patterns, mine requirements, reverse engineer code, and perform impact and complexity analysis.</a:t>
            </a:r>
            <a:r>
              <a:rPr lang="en-GB" dirty="0"/>
              <a:t> </a:t>
            </a:r>
            <a:endParaRPr lang="lt-LT" dirty="0"/>
          </a:p>
          <a:p>
            <a:pPr marL="398463" indent="-398463"/>
            <a:r>
              <a:rPr lang="en-US" dirty="0"/>
              <a:t>UML has the advantage that it is widely, although by no means universally, known throughout the software development community.</a:t>
            </a:r>
            <a:endParaRPr lang="lt-LT" dirty="0"/>
          </a:p>
          <a:p>
            <a:pPr marL="398463" indent="-398463"/>
            <a:r>
              <a:rPr lang="lt-LT" dirty="0"/>
              <a:t>UML </a:t>
            </a:r>
            <a:r>
              <a:rPr lang="lt-LT" dirty="0" err="1"/>
              <a:t>is</a:t>
            </a:r>
            <a:r>
              <a:rPr lang="lt-LT" dirty="0"/>
              <a:t> </a:t>
            </a:r>
            <a:r>
              <a:rPr lang="lt-LT" dirty="0" err="1"/>
              <a:t>graphically</a:t>
            </a:r>
            <a:r>
              <a:rPr lang="lt-LT" dirty="0"/>
              <a:t> </a:t>
            </a:r>
            <a:r>
              <a:rPr lang="lt-LT" dirty="0" err="1"/>
              <a:t>oriented</a:t>
            </a:r>
            <a:r>
              <a:rPr lang="lt-LT" dirty="0"/>
              <a:t> </a:t>
            </a:r>
            <a:r>
              <a:rPr lang="lt-LT" dirty="0" err="1"/>
              <a:t>modelling</a:t>
            </a:r>
            <a:r>
              <a:rPr lang="lt-LT" dirty="0"/>
              <a:t> </a:t>
            </a:r>
            <a:r>
              <a:rPr lang="lt-LT" dirty="0" err="1"/>
              <a:t>language</a:t>
            </a:r>
            <a:r>
              <a:rPr lang="lt-LT" dirty="0"/>
              <a:t>, </a:t>
            </a:r>
            <a:r>
              <a:rPr lang="lt-LT" dirty="0" err="1"/>
              <a:t>but</a:t>
            </a:r>
            <a:r>
              <a:rPr lang="lt-LT" dirty="0"/>
              <a:t> it </a:t>
            </a:r>
            <a:r>
              <a:rPr lang="lt-LT" dirty="0" err="1"/>
              <a:t>has</a:t>
            </a:r>
            <a:r>
              <a:rPr lang="lt-LT" dirty="0"/>
              <a:t> a</a:t>
            </a:r>
            <a:r>
              <a:rPr lang="en-US" dirty="0"/>
              <a:t> well-defined underlying semantic model, called the UML metamodel.</a:t>
            </a:r>
            <a:r>
              <a:rPr lang="lt-LT" dirty="0"/>
              <a:t> It </a:t>
            </a:r>
            <a:r>
              <a:rPr lang="lt-LT" dirty="0" err="1"/>
              <a:t>means</a:t>
            </a:r>
            <a:r>
              <a:rPr lang="lt-LT" dirty="0"/>
              <a:t> </a:t>
            </a:r>
            <a:r>
              <a:rPr lang="lt-LT" dirty="0" err="1"/>
              <a:t>that</a:t>
            </a:r>
            <a:r>
              <a:rPr lang="lt-LT" dirty="0"/>
              <a:t> UML </a:t>
            </a:r>
            <a:r>
              <a:rPr lang="lt-LT" dirty="0" err="1"/>
              <a:t>diagrams</a:t>
            </a:r>
            <a:r>
              <a:rPr lang="lt-LT" dirty="0"/>
              <a:t> are </a:t>
            </a:r>
            <a:r>
              <a:rPr lang="lt-LT" dirty="0" err="1"/>
              <a:t>not</a:t>
            </a:r>
            <a:r>
              <a:rPr lang="lt-LT" dirty="0"/>
              <a:t> </a:t>
            </a:r>
            <a:r>
              <a:rPr lang="lt-LT" dirty="0" err="1"/>
              <a:t>only</a:t>
            </a:r>
            <a:r>
              <a:rPr lang="lt-LT" dirty="0"/>
              <a:t> </a:t>
            </a:r>
            <a:r>
              <a:rPr lang="lt-LT" dirty="0" err="1"/>
              <a:t>the</a:t>
            </a:r>
            <a:r>
              <a:rPr lang="lt-LT" dirty="0"/>
              <a:t> </a:t>
            </a:r>
            <a:r>
              <a:rPr lang="lt-LT" dirty="0" err="1"/>
              <a:t>pictures</a:t>
            </a:r>
            <a:r>
              <a:rPr lang="lt-LT" dirty="0"/>
              <a:t>.</a:t>
            </a:r>
            <a:endParaRPr lang="en-US" dirty="0"/>
          </a:p>
        </p:txBody>
      </p:sp>
      <p:pic>
        <p:nvPicPr>
          <p:cNvPr id="5" name="Picture 4">
            <a:extLst>
              <a:ext uri="{FF2B5EF4-FFF2-40B4-BE49-F238E27FC236}">
                <a16:creationId xmlns:a16="http://schemas.microsoft.com/office/drawing/2014/main" id="{6E130F13-6EF4-481C-9E85-E8C85DBF1CF2}"/>
              </a:ext>
            </a:extLst>
          </p:cNvPr>
          <p:cNvPicPr>
            <a:picLocks noChangeAspect="1"/>
          </p:cNvPicPr>
          <p:nvPr/>
        </p:nvPicPr>
        <p:blipFill>
          <a:blip r:embed="rId3"/>
          <a:stretch>
            <a:fillRect/>
          </a:stretch>
        </p:blipFill>
        <p:spPr>
          <a:xfrm>
            <a:off x="8054875" y="5708276"/>
            <a:ext cx="1043304" cy="1043304"/>
          </a:xfrm>
          <a:prstGeom prst="rect">
            <a:avLst/>
          </a:prstGeom>
        </p:spPr>
      </p:pic>
    </p:spTree>
    <p:extLst>
      <p:ext uri="{BB962C8B-B14F-4D97-AF65-F5344CB8AC3E}">
        <p14:creationId xmlns:p14="http://schemas.microsoft.com/office/powerpoint/2010/main" val="663259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a:t>UML </a:t>
            </a:r>
            <a:r>
              <a:rPr lang="lt-LT" dirty="0" err="1"/>
              <a:t>disadvantages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249492"/>
            <a:ext cx="8686800" cy="4359016"/>
          </a:xfrm>
        </p:spPr>
        <p:txBody>
          <a:bodyPr/>
          <a:lstStyle/>
          <a:p>
            <a:pPr marL="398463" indent="-398463"/>
            <a:r>
              <a:rPr lang="en-US" sz="1800" dirty="0"/>
              <a:t>UML has the disadvantage of being </a:t>
            </a:r>
            <a:r>
              <a:rPr lang="en-US" sz="1800" b="1" dirty="0"/>
              <a:t>weak at describing functional behavior</a:t>
            </a:r>
            <a:r>
              <a:rPr lang="en-US" sz="1800" dirty="0"/>
              <a:t> and tending to present the world in concepts from the object-oriented programming domain.</a:t>
            </a:r>
          </a:p>
          <a:p>
            <a:pPr marL="398463" indent="-398463"/>
            <a:r>
              <a:rPr lang="lt-LT" sz="1800" dirty="0"/>
              <a:t>A</a:t>
            </a:r>
            <a:r>
              <a:rPr lang="en-US" sz="1800" dirty="0"/>
              <a:t> lot of developers don’t prefer the </a:t>
            </a:r>
            <a:r>
              <a:rPr lang="en-US" sz="1800" b="1" dirty="0"/>
              <a:t>complexity</a:t>
            </a:r>
            <a:r>
              <a:rPr lang="en-US" sz="1800" dirty="0"/>
              <a:t> and the formality at the architectural level, which discourages the use of UML and has become one of its disadvantages. </a:t>
            </a:r>
          </a:p>
          <a:p>
            <a:pPr marL="398463" indent="-398463"/>
            <a:r>
              <a:rPr lang="en-US" sz="1800" dirty="0"/>
              <a:t>UML </a:t>
            </a:r>
            <a:r>
              <a:rPr lang="lt-LT" sz="1800" dirty="0" err="1"/>
              <a:t>is</a:t>
            </a:r>
            <a:r>
              <a:rPr lang="lt-LT" sz="1800" dirty="0"/>
              <a:t> a </a:t>
            </a:r>
            <a:r>
              <a:rPr lang="lt-LT" sz="1800" b="1" dirty="0" err="1"/>
              <a:t>misunderstood</a:t>
            </a:r>
            <a:r>
              <a:rPr lang="lt-LT" sz="1800" b="1" dirty="0"/>
              <a:t> </a:t>
            </a:r>
            <a:r>
              <a:rPr lang="lt-LT" sz="1800" b="1" dirty="0" err="1"/>
              <a:t>standard</a:t>
            </a:r>
            <a:r>
              <a:rPr lang="lt-LT" sz="1800" dirty="0"/>
              <a:t> (?) </a:t>
            </a:r>
            <a:r>
              <a:rPr lang="lt-LT" sz="1800" dirty="0" err="1"/>
              <a:t>Many</a:t>
            </a:r>
            <a:r>
              <a:rPr lang="lt-LT" sz="1800" dirty="0"/>
              <a:t> </a:t>
            </a:r>
            <a:r>
              <a:rPr lang="lt-LT" sz="1800" dirty="0" err="1"/>
              <a:t>consider</a:t>
            </a:r>
            <a:r>
              <a:rPr lang="lt-LT" sz="1800" dirty="0"/>
              <a:t> UML to be </a:t>
            </a:r>
            <a:r>
              <a:rPr lang="en-US" sz="1800" dirty="0"/>
              <a:t>more suitable for waterfall process</a:t>
            </a:r>
            <a:r>
              <a:rPr lang="lt-LT" sz="1800" dirty="0"/>
              <a:t>. UML and Agile? How UML modelling embrace changes?</a:t>
            </a:r>
          </a:p>
          <a:p>
            <a:pPr marL="398463" indent="-398463"/>
            <a:r>
              <a:rPr lang="en-US" sz="1800" b="1" dirty="0"/>
              <a:t>Not Necessary </a:t>
            </a:r>
            <a:r>
              <a:rPr lang="en-US" sz="1800" dirty="0"/>
              <a:t>in ‘Architecture-Indifferent Design’</a:t>
            </a:r>
            <a:r>
              <a:rPr lang="lt-LT" sz="1800" dirty="0"/>
              <a:t>. </a:t>
            </a:r>
            <a:r>
              <a:rPr lang="en-US" sz="1800" dirty="0"/>
              <a:t>A term coined by George Fairbanks, ‘architecture-indifferent design’ is a situation where UML is considered unnecessary.</a:t>
            </a:r>
            <a:endParaRPr lang="lt-LT" sz="1800" dirty="0"/>
          </a:p>
          <a:p>
            <a:pPr marL="398463" indent="-398463"/>
            <a:r>
              <a:rPr lang="lt-LT" sz="1800" b="1" dirty="0"/>
              <a:t>A</a:t>
            </a:r>
            <a:r>
              <a:rPr lang="en-US" sz="1800" b="1" dirty="0"/>
              <a:t>s a communication</a:t>
            </a:r>
            <a:r>
              <a:rPr lang="en-US" sz="1800" dirty="0"/>
              <a:t> tool</a:t>
            </a:r>
            <a:r>
              <a:rPr lang="en-US" sz="1800" b="1" dirty="0"/>
              <a:t>, it's slower </a:t>
            </a:r>
            <a:r>
              <a:rPr lang="en-US" sz="1800" dirty="0"/>
              <a:t>than ad hoc diagramming.</a:t>
            </a:r>
            <a:r>
              <a:rPr lang="lt-LT" sz="1800" dirty="0"/>
              <a:t> It </a:t>
            </a:r>
            <a:r>
              <a:rPr lang="lt-LT" sz="1800" dirty="0" err="1"/>
              <a:t>is</a:t>
            </a:r>
            <a:r>
              <a:rPr lang="lt-LT" sz="1800" dirty="0"/>
              <a:t> </a:t>
            </a:r>
            <a:r>
              <a:rPr lang="lt-LT" sz="1800" dirty="0" err="1"/>
              <a:t>not</a:t>
            </a:r>
            <a:r>
              <a:rPr lang="lt-LT" sz="1800" dirty="0"/>
              <a:t> a </a:t>
            </a:r>
            <a:r>
              <a:rPr lang="lt-LT" sz="1800" dirty="0" err="1"/>
              <a:t>whiteboard</a:t>
            </a:r>
            <a:r>
              <a:rPr lang="lt-LT" sz="1800" dirty="0"/>
              <a:t> </a:t>
            </a:r>
            <a:r>
              <a:rPr lang="lt-LT" sz="1800" dirty="0" err="1"/>
              <a:t>friendly</a:t>
            </a:r>
            <a:r>
              <a:rPr lang="lt-LT" sz="1800" dirty="0"/>
              <a:t> </a:t>
            </a:r>
            <a:r>
              <a:rPr lang="lt-LT" sz="1800" dirty="0" err="1"/>
              <a:t>language</a:t>
            </a:r>
            <a:r>
              <a:rPr lang="lt-LT" sz="1800" dirty="0"/>
              <a:t> (?). </a:t>
            </a:r>
            <a:r>
              <a:rPr lang="lt-LT" sz="1800" dirty="0" err="1"/>
              <a:t>You</a:t>
            </a:r>
            <a:r>
              <a:rPr lang="lt-LT" sz="1800" dirty="0"/>
              <a:t> </a:t>
            </a:r>
            <a:r>
              <a:rPr lang="lt-LT" sz="1800" dirty="0" err="1"/>
              <a:t>need</a:t>
            </a:r>
            <a:r>
              <a:rPr lang="lt-LT" sz="1800" dirty="0"/>
              <a:t> </a:t>
            </a:r>
            <a:r>
              <a:rPr lang="lt-LT" sz="1800" dirty="0" err="1"/>
              <a:t>tools</a:t>
            </a:r>
            <a:r>
              <a:rPr lang="lt-LT" sz="1800" dirty="0"/>
              <a:t> to </a:t>
            </a:r>
            <a:r>
              <a:rPr lang="lt-LT" sz="1800" dirty="0" err="1"/>
              <a:t>use</a:t>
            </a:r>
            <a:r>
              <a:rPr lang="lt-LT" sz="1800" dirty="0"/>
              <a:t> UML to </a:t>
            </a:r>
            <a:r>
              <a:rPr lang="lt-LT" sz="1800" dirty="0" err="1"/>
              <a:t>its</a:t>
            </a:r>
            <a:r>
              <a:rPr lang="lt-LT" sz="1800" dirty="0"/>
              <a:t> </a:t>
            </a:r>
            <a:r>
              <a:rPr lang="lt-LT" sz="1800" dirty="0" err="1"/>
              <a:t>full</a:t>
            </a:r>
            <a:r>
              <a:rPr lang="lt-LT" sz="1800" dirty="0"/>
              <a:t> </a:t>
            </a:r>
            <a:r>
              <a:rPr lang="lt-LT" sz="1800" dirty="0" err="1"/>
              <a:t>extent</a:t>
            </a:r>
            <a:r>
              <a:rPr lang="lt-LT" sz="1800" dirty="0"/>
              <a:t>.</a:t>
            </a:r>
            <a:endParaRPr lang="en-US" sz="1800" dirty="0"/>
          </a:p>
        </p:txBody>
      </p:sp>
      <p:pic>
        <p:nvPicPr>
          <p:cNvPr id="5" name="Picture 4">
            <a:extLst>
              <a:ext uri="{FF2B5EF4-FFF2-40B4-BE49-F238E27FC236}">
                <a16:creationId xmlns:a16="http://schemas.microsoft.com/office/drawing/2014/main" id="{CFBE9661-CE23-4D83-A683-36ACF951A4D4}"/>
              </a:ext>
            </a:extLst>
          </p:cNvPr>
          <p:cNvPicPr>
            <a:picLocks noChangeAspect="1"/>
          </p:cNvPicPr>
          <p:nvPr/>
        </p:nvPicPr>
        <p:blipFill>
          <a:blip r:embed="rId3"/>
          <a:stretch>
            <a:fillRect/>
          </a:stretch>
        </p:blipFill>
        <p:spPr>
          <a:xfrm>
            <a:off x="8101853" y="5814696"/>
            <a:ext cx="1043304" cy="1043304"/>
          </a:xfrm>
          <a:prstGeom prst="rect">
            <a:avLst/>
          </a:prstGeom>
        </p:spPr>
      </p:pic>
    </p:spTree>
    <p:extLst>
      <p:ext uri="{BB962C8B-B14F-4D97-AF65-F5344CB8AC3E}">
        <p14:creationId xmlns:p14="http://schemas.microsoft.com/office/powerpoint/2010/main" val="2330908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2"/>
          </p:nvPr>
        </p:nvSpPr>
        <p:spPr>
          <a:xfrm>
            <a:off x="457202" y="1479176"/>
            <a:ext cx="8226909" cy="4518213"/>
          </a:xfrm>
        </p:spPr>
        <p:txBody>
          <a:bodyPr/>
          <a:lstStyle/>
          <a:p>
            <a:pPr marL="228600" indent="-457200">
              <a:buFont typeface="+mj-lt"/>
              <a:buAutoNum type="arabicPeriod"/>
            </a:pPr>
            <a:r>
              <a:rPr lang="en-US" dirty="0"/>
              <a:t>Context models</a:t>
            </a:r>
            <a:endParaRPr lang="en-GB" dirty="0"/>
          </a:p>
          <a:p>
            <a:pPr marL="228600" indent="-457200">
              <a:buFont typeface="+mj-lt"/>
              <a:buAutoNum type="arabicPeriod"/>
            </a:pPr>
            <a:r>
              <a:rPr lang="en-US" dirty="0"/>
              <a:t>Interaction models</a:t>
            </a:r>
            <a:endParaRPr lang="en-GB" dirty="0"/>
          </a:p>
          <a:p>
            <a:pPr marL="228600" indent="-457200">
              <a:buFont typeface="+mj-lt"/>
              <a:buAutoNum type="arabicPeriod"/>
            </a:pPr>
            <a:r>
              <a:rPr lang="en-US" dirty="0"/>
              <a:t>Structural/Static models</a:t>
            </a:r>
            <a:endParaRPr lang="en-GB" dirty="0"/>
          </a:p>
          <a:p>
            <a:pPr marL="228600" indent="-457200">
              <a:buFont typeface="+mj-lt"/>
              <a:buAutoNum type="arabicPeriod"/>
            </a:pPr>
            <a:r>
              <a:rPr lang="en-US" dirty="0"/>
              <a:t>Behavioral/Dynamic models</a:t>
            </a:r>
          </a:p>
          <a:p>
            <a:pPr marL="228600" indent="-457200">
              <a:buFont typeface="+mj-lt"/>
              <a:buAutoNum type="arabicPeriod"/>
            </a:pPr>
            <a:r>
              <a:rPr lang="en-US" dirty="0"/>
              <a:t>Quick view at UML</a:t>
            </a:r>
          </a:p>
          <a:p>
            <a:pPr marL="228600" indent="-457200">
              <a:buFont typeface="+mj-lt"/>
              <a:buAutoNum type="arabicPeriod"/>
            </a:pPr>
            <a:r>
              <a:rPr lang="en-US" dirty="0"/>
              <a:t>C4 model</a:t>
            </a:r>
            <a:endParaRPr lang="en-GB" dirty="0"/>
          </a:p>
          <a:p>
            <a:pPr marL="228600" indent="-457200">
              <a:buFont typeface="+mj-lt"/>
              <a:buAutoNum type="arabicPeriod"/>
            </a:pPr>
            <a:r>
              <a:rPr lang="en-US" dirty="0"/>
              <a:t>Model-driven engineering</a:t>
            </a:r>
            <a:r>
              <a:rPr lang="en-GB" dirty="0"/>
              <a:t> </a:t>
            </a:r>
            <a:endParaRPr lang="en-US" dirty="0"/>
          </a:p>
          <a:p>
            <a:endParaRPr lang="en-US" dirty="0"/>
          </a:p>
        </p:txBody>
      </p:sp>
      <p:sp>
        <p:nvSpPr>
          <p:cNvPr id="3" name="Text Placeholder 2"/>
          <p:cNvSpPr>
            <a:spLocks noGrp="1"/>
          </p:cNvSpPr>
          <p:nvPr>
            <p:ph type="body" sz="quarter" idx="13"/>
          </p:nvPr>
        </p:nvSpPr>
        <p:spPr/>
        <p:txBody>
          <a:bodyPr/>
          <a:lstStyle/>
          <a:p>
            <a:r>
              <a:rPr lang="lt-LT" dirty="0" err="1"/>
              <a:t>Lecture</a:t>
            </a:r>
            <a:r>
              <a:rPr lang="lt-LT" dirty="0"/>
              <a:t> </a:t>
            </a:r>
            <a:r>
              <a:rPr lang="lt-LT" dirty="0" err="1"/>
              <a:t>topics</a:t>
            </a:r>
            <a:endParaRPr lang="en-US" dirty="0"/>
          </a:p>
        </p:txBody>
      </p:sp>
      <p:pic>
        <p:nvPicPr>
          <p:cNvPr id="5" name="Picture 4"/>
          <p:cNvPicPr>
            <a:picLocks noChangeAspect="1"/>
          </p:cNvPicPr>
          <p:nvPr/>
        </p:nvPicPr>
        <p:blipFill>
          <a:blip r:embed="rId3"/>
          <a:stretch>
            <a:fillRect/>
          </a:stretch>
        </p:blipFill>
        <p:spPr>
          <a:xfrm>
            <a:off x="7356328" y="422490"/>
            <a:ext cx="578659" cy="727234"/>
          </a:xfrm>
          <a:prstGeom prst="rect">
            <a:avLst/>
          </a:prstGeom>
        </p:spPr>
      </p:pic>
      <p:sp>
        <p:nvSpPr>
          <p:cNvPr id="2" name="Rectangle 1">
            <a:extLst>
              <a:ext uri="{FF2B5EF4-FFF2-40B4-BE49-F238E27FC236}">
                <a16:creationId xmlns:a16="http://schemas.microsoft.com/office/drawing/2014/main" id="{DFB3CD30-FC5C-4813-B7AC-94EEC400D5FE}"/>
              </a:ext>
            </a:extLst>
          </p:cNvPr>
          <p:cNvSpPr/>
          <p:nvPr/>
        </p:nvSpPr>
        <p:spPr>
          <a:xfrm>
            <a:off x="5115900" y="2644170"/>
            <a:ext cx="1465466" cy="1569660"/>
          </a:xfrm>
          <a:prstGeom prst="rect">
            <a:avLst/>
          </a:prstGeom>
        </p:spPr>
        <p:txBody>
          <a:bodyPr wrap="none">
            <a:spAutoFit/>
          </a:bodyPr>
          <a:lstStyle/>
          <a:p>
            <a:r>
              <a:rPr lang="en-US" sz="9600" dirty="0">
                <a:solidFill>
                  <a:schemeClr val="accent1"/>
                </a:solidFill>
              </a:rPr>
              <a:t>C4</a:t>
            </a:r>
          </a:p>
        </p:txBody>
      </p:sp>
      <p:pic>
        <p:nvPicPr>
          <p:cNvPr id="6" name="Picture 5">
            <a:extLst>
              <a:ext uri="{FF2B5EF4-FFF2-40B4-BE49-F238E27FC236}">
                <a16:creationId xmlns:a16="http://schemas.microsoft.com/office/drawing/2014/main" id="{BA3F0DFB-19F6-4DCB-B176-60554932D1D7}"/>
              </a:ext>
            </a:extLst>
          </p:cNvPr>
          <p:cNvPicPr>
            <a:picLocks noChangeAspect="1"/>
          </p:cNvPicPr>
          <p:nvPr/>
        </p:nvPicPr>
        <p:blipFill>
          <a:blip r:embed="rId4"/>
          <a:stretch>
            <a:fillRect/>
          </a:stretch>
        </p:blipFill>
        <p:spPr>
          <a:xfrm>
            <a:off x="5115900" y="1394316"/>
            <a:ext cx="1465466" cy="1465466"/>
          </a:xfrm>
          <a:prstGeom prst="rect">
            <a:avLst/>
          </a:prstGeom>
        </p:spPr>
      </p:pic>
    </p:spTree>
    <p:extLst>
      <p:ext uri="{BB962C8B-B14F-4D97-AF65-F5344CB8AC3E}">
        <p14:creationId xmlns:p14="http://schemas.microsoft.com/office/powerpoint/2010/main" val="54830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lt-LT" dirty="0"/>
              <a:t>C4 </a:t>
            </a:r>
            <a:r>
              <a:rPr lang="lt-LT" dirty="0" err="1"/>
              <a:t>model</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
        <p:nvSpPr>
          <p:cNvPr id="5" name="Rectangle 4">
            <a:extLst>
              <a:ext uri="{FF2B5EF4-FFF2-40B4-BE49-F238E27FC236}">
                <a16:creationId xmlns:a16="http://schemas.microsoft.com/office/drawing/2014/main" id="{A24C77AA-4FA6-4A13-93C1-9F56899ABF96}"/>
              </a:ext>
            </a:extLst>
          </p:cNvPr>
          <p:cNvSpPr/>
          <p:nvPr/>
        </p:nvSpPr>
        <p:spPr>
          <a:xfrm>
            <a:off x="1082488" y="3040985"/>
            <a:ext cx="1465466" cy="1569660"/>
          </a:xfrm>
          <a:prstGeom prst="rect">
            <a:avLst/>
          </a:prstGeom>
        </p:spPr>
        <p:txBody>
          <a:bodyPr wrap="none">
            <a:spAutoFit/>
          </a:bodyPr>
          <a:lstStyle/>
          <a:p>
            <a:r>
              <a:rPr lang="en-US" sz="9600" dirty="0">
                <a:solidFill>
                  <a:schemeClr val="accent1"/>
                </a:solidFill>
              </a:rPr>
              <a:t>C4</a:t>
            </a:r>
          </a:p>
        </p:txBody>
      </p:sp>
    </p:spTree>
    <p:extLst>
      <p:ext uri="{BB962C8B-B14F-4D97-AF65-F5344CB8AC3E}">
        <p14:creationId xmlns:p14="http://schemas.microsoft.com/office/powerpoint/2010/main" val="198037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3.7037E-7 L 0.71284 0.32384 " pathEditMode="relative" rAng="0" ptsTypes="AA">
                                      <p:cBhvr>
                                        <p:cTn id="6" dur="2000" fill="hold"/>
                                        <p:tgtEl>
                                          <p:spTgt spid="5"/>
                                        </p:tgtEl>
                                        <p:attrNameLst>
                                          <p:attrName>ppt_x</p:attrName>
                                          <p:attrName>ppt_y</p:attrName>
                                        </p:attrNameLst>
                                      </p:cBhvr>
                                      <p:rCtr x="35642" y="16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a:t>C4 </a:t>
            </a:r>
            <a:r>
              <a:rPr lang="lt-LT" dirty="0" err="1"/>
              <a:t>ideas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249492"/>
            <a:ext cx="8572498" cy="4236908"/>
          </a:xfrm>
        </p:spPr>
        <p:txBody>
          <a:bodyPr/>
          <a:lstStyle/>
          <a:p>
            <a:pPr marL="398463" indent="-398463"/>
            <a:r>
              <a:rPr lang="lt-LT" dirty="0" err="1"/>
              <a:t>The</a:t>
            </a:r>
            <a:r>
              <a:rPr lang="lt-LT" dirty="0"/>
              <a:t> </a:t>
            </a:r>
            <a:r>
              <a:rPr lang="lt-LT" dirty="0" err="1"/>
              <a:t>idea</a:t>
            </a:r>
            <a:r>
              <a:rPr lang="lt-LT" dirty="0"/>
              <a:t> </a:t>
            </a:r>
            <a:r>
              <a:rPr lang="lt-LT" dirty="0" err="1"/>
              <a:t>is</a:t>
            </a:r>
            <a:r>
              <a:rPr lang="lt-LT" dirty="0"/>
              <a:t> to </a:t>
            </a:r>
            <a:r>
              <a:rPr lang="lt-LT" dirty="0" err="1"/>
              <a:t>provide</a:t>
            </a:r>
            <a:r>
              <a:rPr lang="lt-LT" dirty="0"/>
              <a:t> </a:t>
            </a:r>
            <a:r>
              <a:rPr lang="lt-LT" dirty="0" err="1"/>
              <a:t>defined</a:t>
            </a:r>
            <a:r>
              <a:rPr lang="lt-LT" dirty="0"/>
              <a:t> </a:t>
            </a:r>
            <a:r>
              <a:rPr lang="lt-LT" dirty="0" err="1"/>
              <a:t>model</a:t>
            </a:r>
            <a:r>
              <a:rPr lang="lt-LT" dirty="0"/>
              <a:t> </a:t>
            </a:r>
            <a:r>
              <a:rPr lang="lt-LT" dirty="0" err="1"/>
              <a:t>for</a:t>
            </a:r>
            <a:r>
              <a:rPr lang="lt-LT" dirty="0"/>
              <a:t> </a:t>
            </a:r>
            <a:r>
              <a:rPr lang="lt-LT" dirty="0" err="1"/>
              <a:t>visualising</a:t>
            </a:r>
            <a:r>
              <a:rPr lang="lt-LT" dirty="0"/>
              <a:t> </a:t>
            </a:r>
            <a:r>
              <a:rPr lang="lt-LT" dirty="0" err="1"/>
              <a:t>software</a:t>
            </a:r>
            <a:r>
              <a:rPr lang="lt-LT" dirty="0"/>
              <a:t> </a:t>
            </a:r>
            <a:r>
              <a:rPr lang="lt-LT" dirty="0" err="1"/>
              <a:t>architecture</a:t>
            </a:r>
            <a:r>
              <a:rPr lang="lt-LT" dirty="0"/>
              <a:t>.</a:t>
            </a:r>
          </a:p>
          <a:p>
            <a:pPr marL="398463" indent="-398463"/>
            <a:r>
              <a:rPr lang="lt-LT" dirty="0" err="1"/>
              <a:t>The</a:t>
            </a:r>
            <a:r>
              <a:rPr lang="lt-LT" dirty="0"/>
              <a:t> </a:t>
            </a:r>
            <a:r>
              <a:rPr lang="lt-LT" dirty="0" err="1"/>
              <a:t>model</a:t>
            </a:r>
            <a:r>
              <a:rPr lang="lt-LT" dirty="0"/>
              <a:t> </a:t>
            </a:r>
            <a:r>
              <a:rPr lang="lt-LT" dirty="0" err="1"/>
              <a:t>should</a:t>
            </a:r>
            <a:r>
              <a:rPr lang="lt-LT" dirty="0"/>
              <a:t> be </a:t>
            </a:r>
            <a:r>
              <a:rPr lang="lt-LT" dirty="0" err="1"/>
              <a:t>easy</a:t>
            </a:r>
            <a:r>
              <a:rPr lang="lt-LT" dirty="0"/>
              <a:t> to </a:t>
            </a:r>
            <a:r>
              <a:rPr lang="lt-LT" dirty="0" err="1"/>
              <a:t>use</a:t>
            </a:r>
            <a:r>
              <a:rPr lang="lt-LT" dirty="0"/>
              <a:t> </a:t>
            </a:r>
            <a:r>
              <a:rPr lang="lt-LT" dirty="0" err="1"/>
              <a:t>and</a:t>
            </a:r>
            <a:r>
              <a:rPr lang="lt-LT" dirty="0"/>
              <a:t> </a:t>
            </a:r>
            <a:r>
              <a:rPr lang="lt-LT" dirty="0" err="1"/>
              <a:t>understand</a:t>
            </a:r>
            <a:r>
              <a:rPr lang="lt-LT" dirty="0"/>
              <a:t>, </a:t>
            </a:r>
            <a:r>
              <a:rPr lang="lt-LT" dirty="0" err="1"/>
              <a:t>whiteboard</a:t>
            </a:r>
            <a:r>
              <a:rPr lang="lt-LT" dirty="0"/>
              <a:t> </a:t>
            </a:r>
            <a:r>
              <a:rPr lang="lt-LT" dirty="0" err="1"/>
              <a:t>friendly</a:t>
            </a:r>
            <a:r>
              <a:rPr lang="lt-LT" dirty="0"/>
              <a:t>.</a:t>
            </a:r>
          </a:p>
          <a:p>
            <a:pPr marL="398463" indent="-398463"/>
            <a:r>
              <a:rPr lang="lt-LT" dirty="0" err="1"/>
              <a:t>The</a:t>
            </a:r>
            <a:r>
              <a:rPr lang="lt-LT" dirty="0"/>
              <a:t> </a:t>
            </a:r>
            <a:r>
              <a:rPr lang="lt-LT" dirty="0" err="1"/>
              <a:t>model</a:t>
            </a:r>
            <a:r>
              <a:rPr lang="lt-LT" dirty="0"/>
              <a:t> </a:t>
            </a:r>
            <a:r>
              <a:rPr lang="lt-LT" dirty="0" err="1"/>
              <a:t>is</a:t>
            </a:r>
            <a:r>
              <a:rPr lang="lt-LT" dirty="0"/>
              <a:t> </a:t>
            </a:r>
            <a:r>
              <a:rPr lang="lt-LT" dirty="0" err="1"/>
              <a:t>based</a:t>
            </a:r>
            <a:r>
              <a:rPr lang="lt-LT" dirty="0"/>
              <a:t> </a:t>
            </a:r>
            <a:r>
              <a:rPr lang="lt-LT" dirty="0" err="1"/>
              <a:t>on</a:t>
            </a:r>
            <a:r>
              <a:rPr lang="lt-LT" dirty="0"/>
              <a:t> </a:t>
            </a:r>
            <a:r>
              <a:rPr lang="lt-LT" dirty="0" err="1"/>
              <a:t>the</a:t>
            </a:r>
            <a:r>
              <a:rPr lang="lt-LT" dirty="0"/>
              <a:t> </a:t>
            </a:r>
            <a:r>
              <a:rPr lang="lt-LT" dirty="0" err="1"/>
              <a:t>idea</a:t>
            </a:r>
            <a:r>
              <a:rPr lang="lt-LT" dirty="0"/>
              <a:t> </a:t>
            </a:r>
            <a:r>
              <a:rPr lang="lt-LT" dirty="0" err="1"/>
              <a:t>of</a:t>
            </a:r>
            <a:r>
              <a:rPr lang="lt-LT" dirty="0"/>
              <a:t> „</a:t>
            </a:r>
            <a:r>
              <a:rPr lang="lt-LT" dirty="0" err="1"/>
              <a:t>software</a:t>
            </a:r>
            <a:r>
              <a:rPr lang="lt-LT" dirty="0"/>
              <a:t> </a:t>
            </a:r>
            <a:r>
              <a:rPr lang="lt-LT" dirty="0" err="1"/>
              <a:t>maps</a:t>
            </a:r>
            <a:r>
              <a:rPr lang="lt-LT" dirty="0"/>
              <a:t>“ (</a:t>
            </a:r>
            <a:r>
              <a:rPr lang="lt-LT" dirty="0" err="1"/>
              <a:t>like</a:t>
            </a:r>
            <a:r>
              <a:rPr lang="lt-LT" dirty="0"/>
              <a:t> </a:t>
            </a:r>
            <a:r>
              <a:rPr lang="lt-LT" dirty="0" err="1"/>
              <a:t>google</a:t>
            </a:r>
            <a:r>
              <a:rPr lang="lt-LT" dirty="0"/>
              <a:t> </a:t>
            </a:r>
            <a:r>
              <a:rPr lang="lt-LT" dirty="0" err="1"/>
              <a:t>maps</a:t>
            </a:r>
            <a:r>
              <a:rPr lang="lt-LT" dirty="0"/>
              <a:t>). </a:t>
            </a:r>
            <a:r>
              <a:rPr lang="lt-LT" dirty="0" err="1"/>
              <a:t>The</a:t>
            </a:r>
            <a:r>
              <a:rPr lang="lt-LT" dirty="0"/>
              <a:t> best </a:t>
            </a:r>
            <a:r>
              <a:rPr lang="lt-LT" dirty="0" err="1"/>
              <a:t>tool</a:t>
            </a:r>
            <a:r>
              <a:rPr lang="lt-LT" dirty="0"/>
              <a:t> to </a:t>
            </a:r>
            <a:r>
              <a:rPr lang="lt-LT" dirty="0" err="1"/>
              <a:t>help</a:t>
            </a:r>
            <a:r>
              <a:rPr lang="lt-LT" dirty="0"/>
              <a:t> </a:t>
            </a:r>
            <a:r>
              <a:rPr lang="lt-LT" dirty="0" err="1"/>
              <a:t>navigation</a:t>
            </a:r>
            <a:r>
              <a:rPr lang="lt-LT" dirty="0"/>
              <a:t> </a:t>
            </a:r>
            <a:r>
              <a:rPr lang="lt-LT" dirty="0" err="1"/>
              <a:t>is</a:t>
            </a:r>
            <a:r>
              <a:rPr lang="lt-LT" dirty="0"/>
              <a:t> a </a:t>
            </a:r>
            <a:r>
              <a:rPr lang="lt-LT" dirty="0" err="1"/>
              <a:t>zoom-in</a:t>
            </a:r>
            <a:r>
              <a:rPr lang="lt-LT" dirty="0"/>
              <a:t>, </a:t>
            </a:r>
            <a:r>
              <a:rPr lang="lt-LT" dirty="0" err="1"/>
              <a:t>zoom-out</a:t>
            </a:r>
            <a:r>
              <a:rPr lang="lt-LT" dirty="0"/>
              <a:t> </a:t>
            </a:r>
            <a:r>
              <a:rPr lang="lt-LT" dirty="0" err="1"/>
              <a:t>functionality</a:t>
            </a:r>
            <a:r>
              <a:rPr lang="lt-LT" dirty="0"/>
              <a:t>.</a:t>
            </a:r>
          </a:p>
          <a:p>
            <a:pPr marL="398463" indent="-398463"/>
            <a:r>
              <a:rPr lang="lt-LT" dirty="0" err="1"/>
              <a:t>The</a:t>
            </a:r>
            <a:r>
              <a:rPr lang="lt-LT" dirty="0"/>
              <a:t> C4 </a:t>
            </a:r>
            <a:r>
              <a:rPr lang="lt-LT" dirty="0" err="1"/>
              <a:t>model</a:t>
            </a:r>
            <a:r>
              <a:rPr lang="lt-LT" dirty="0"/>
              <a:t> </a:t>
            </a:r>
            <a:r>
              <a:rPr lang="lt-LT" dirty="0" err="1"/>
              <a:t>map</a:t>
            </a:r>
            <a:r>
              <a:rPr lang="lt-LT" dirty="0"/>
              <a:t> </a:t>
            </a:r>
            <a:r>
              <a:rPr lang="lt-LT" dirty="0" err="1"/>
              <a:t>has</a:t>
            </a:r>
            <a:r>
              <a:rPr lang="lt-LT" dirty="0"/>
              <a:t> 4 </a:t>
            </a:r>
            <a:r>
              <a:rPr lang="lt-LT" dirty="0" err="1"/>
              <a:t>zoom</a:t>
            </a:r>
            <a:r>
              <a:rPr lang="lt-LT" dirty="0"/>
              <a:t> </a:t>
            </a:r>
            <a:r>
              <a:rPr lang="lt-LT" dirty="0" err="1"/>
              <a:t>levels</a:t>
            </a:r>
            <a:endParaRPr lang="lt-LT" dirty="0"/>
          </a:p>
          <a:p>
            <a:pPr marL="398463" indent="-398463"/>
            <a:r>
              <a:rPr lang="en-US" dirty="0"/>
              <a:t>The C4 model is an "abstraction-first" approach to diagramming software architecture, based upon abstractions that reflect how software architects and developers think about and build software.</a:t>
            </a:r>
            <a:endParaRPr lang="lt-LT" dirty="0"/>
          </a:p>
          <a:p>
            <a:pPr marL="398463" indent="-398463"/>
            <a:r>
              <a:rPr lang="en-US" dirty="0"/>
              <a:t>The small set of abstractions and diagram types makes the C4 model easy to learn and use.</a:t>
            </a:r>
            <a:r>
              <a:rPr lang="lt-LT" dirty="0"/>
              <a:t> </a:t>
            </a:r>
          </a:p>
          <a:p>
            <a:pPr marL="398463" indent="-398463"/>
            <a:r>
              <a:rPr lang="lt-LT" dirty="0" err="1"/>
              <a:t>Tool</a:t>
            </a:r>
            <a:r>
              <a:rPr lang="lt-LT" dirty="0"/>
              <a:t> </a:t>
            </a:r>
            <a:r>
              <a:rPr lang="lt-LT" dirty="0" err="1"/>
              <a:t>support</a:t>
            </a:r>
            <a:r>
              <a:rPr lang="lt-LT" dirty="0"/>
              <a:t> (</a:t>
            </a:r>
            <a:r>
              <a:rPr lang="lt-LT" dirty="0" err="1"/>
              <a:t>Structurizr</a:t>
            </a:r>
            <a:r>
              <a:rPr lang="lt-LT" dirty="0"/>
              <a:t>, </a:t>
            </a:r>
            <a:r>
              <a:rPr lang="lt-LT" dirty="0" err="1"/>
              <a:t>Enterprise</a:t>
            </a:r>
            <a:r>
              <a:rPr lang="lt-LT" dirty="0"/>
              <a:t> </a:t>
            </a:r>
            <a:r>
              <a:rPr lang="lt-LT" dirty="0" err="1"/>
              <a:t>Architect</a:t>
            </a:r>
            <a:r>
              <a:rPr lang="lt-LT" dirty="0"/>
              <a:t>, draw.io, Visio...)</a:t>
            </a:r>
            <a:endParaRPr lang="en-US" dirty="0"/>
          </a:p>
        </p:txBody>
      </p:sp>
      <p:sp>
        <p:nvSpPr>
          <p:cNvPr id="5" name="Rectangle 4">
            <a:extLst>
              <a:ext uri="{FF2B5EF4-FFF2-40B4-BE49-F238E27FC236}">
                <a16:creationId xmlns:a16="http://schemas.microsoft.com/office/drawing/2014/main" id="{13C54679-2B0A-496F-9AE8-5271D09DC552}"/>
              </a:ext>
            </a:extLst>
          </p:cNvPr>
          <p:cNvSpPr/>
          <p:nvPr/>
        </p:nvSpPr>
        <p:spPr>
          <a:xfrm>
            <a:off x="7884833" y="5728184"/>
            <a:ext cx="1144865" cy="1200329"/>
          </a:xfrm>
          <a:prstGeom prst="rect">
            <a:avLst/>
          </a:prstGeom>
        </p:spPr>
        <p:txBody>
          <a:bodyPr wrap="none">
            <a:spAutoFit/>
          </a:bodyPr>
          <a:lstStyle/>
          <a:p>
            <a:r>
              <a:rPr lang="en-US" sz="7200" dirty="0">
                <a:solidFill>
                  <a:schemeClr val="accent1"/>
                </a:solidFill>
              </a:rPr>
              <a:t>C4</a:t>
            </a:r>
          </a:p>
        </p:txBody>
      </p:sp>
    </p:spTree>
    <p:extLst>
      <p:ext uri="{BB962C8B-B14F-4D97-AF65-F5344CB8AC3E}">
        <p14:creationId xmlns:p14="http://schemas.microsoft.com/office/powerpoint/2010/main" val="631303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a:t>C4 </a:t>
            </a:r>
            <a:r>
              <a:rPr lang="lt-LT" dirty="0" err="1"/>
              <a:t>software</a:t>
            </a:r>
            <a:r>
              <a:rPr lang="lt-LT" dirty="0"/>
              <a:t> </a:t>
            </a:r>
            <a:r>
              <a:rPr lang="lt-LT" dirty="0" err="1"/>
              <a:t>maps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5" name="Picture 4">
            <a:extLst>
              <a:ext uri="{FF2B5EF4-FFF2-40B4-BE49-F238E27FC236}">
                <a16:creationId xmlns:a16="http://schemas.microsoft.com/office/drawing/2014/main" id="{E7AB7B4C-18FE-49FF-B5F5-776FF1C393A1}"/>
              </a:ext>
            </a:extLst>
          </p:cNvPr>
          <p:cNvPicPr>
            <a:picLocks noChangeAspect="1"/>
          </p:cNvPicPr>
          <p:nvPr/>
        </p:nvPicPr>
        <p:blipFill>
          <a:blip r:embed="rId3"/>
          <a:stretch>
            <a:fillRect/>
          </a:stretch>
        </p:blipFill>
        <p:spPr>
          <a:xfrm>
            <a:off x="293426" y="3706301"/>
            <a:ext cx="8693624" cy="1937647"/>
          </a:xfrm>
          <a:prstGeom prst="rect">
            <a:avLst/>
          </a:prstGeom>
        </p:spPr>
      </p:pic>
      <p:pic>
        <p:nvPicPr>
          <p:cNvPr id="8" name="Picture 7">
            <a:extLst>
              <a:ext uri="{FF2B5EF4-FFF2-40B4-BE49-F238E27FC236}">
                <a16:creationId xmlns:a16="http://schemas.microsoft.com/office/drawing/2014/main" id="{E4DB34BF-3C0B-4E4C-BB9F-E47989D6FE17}"/>
              </a:ext>
            </a:extLst>
          </p:cNvPr>
          <p:cNvPicPr>
            <a:picLocks noChangeAspect="1"/>
          </p:cNvPicPr>
          <p:nvPr/>
        </p:nvPicPr>
        <p:blipFill>
          <a:blip r:embed="rId4"/>
          <a:stretch>
            <a:fillRect/>
          </a:stretch>
        </p:blipFill>
        <p:spPr>
          <a:xfrm>
            <a:off x="293426" y="1489024"/>
            <a:ext cx="8693624" cy="1662675"/>
          </a:xfrm>
          <a:prstGeom prst="rect">
            <a:avLst/>
          </a:prstGeom>
        </p:spPr>
      </p:pic>
      <p:cxnSp>
        <p:nvCxnSpPr>
          <p:cNvPr id="10" name="Straight Connector 9">
            <a:extLst>
              <a:ext uri="{FF2B5EF4-FFF2-40B4-BE49-F238E27FC236}">
                <a16:creationId xmlns:a16="http://schemas.microsoft.com/office/drawing/2014/main" id="{1CA5F3C0-C34C-4515-87A1-9450C6508BA9}"/>
              </a:ext>
            </a:extLst>
          </p:cNvPr>
          <p:cNvCxnSpPr>
            <a:cxnSpLocks/>
          </p:cNvCxnSpPr>
          <p:nvPr/>
        </p:nvCxnSpPr>
        <p:spPr>
          <a:xfrm>
            <a:off x="1433015" y="3183341"/>
            <a:ext cx="0" cy="464024"/>
          </a:xfrm>
          <a:prstGeom prst="line">
            <a:avLst/>
          </a:prstGeom>
          <a:ln w="12700">
            <a:headEnd type="arrow"/>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605EC64-20A7-4074-9B82-A727D8D0D654}"/>
              </a:ext>
            </a:extLst>
          </p:cNvPr>
          <p:cNvCxnSpPr>
            <a:cxnSpLocks/>
          </p:cNvCxnSpPr>
          <p:nvPr/>
        </p:nvCxnSpPr>
        <p:spPr>
          <a:xfrm>
            <a:off x="3591636" y="3196988"/>
            <a:ext cx="0" cy="464024"/>
          </a:xfrm>
          <a:prstGeom prst="line">
            <a:avLst/>
          </a:prstGeom>
          <a:ln w="12700">
            <a:headEnd type="arrow"/>
            <a:tailEnd type="arrow"/>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2EAAA58C-6ABC-4362-AB5F-A7B03B2E6DDC}"/>
              </a:ext>
            </a:extLst>
          </p:cNvPr>
          <p:cNvCxnSpPr>
            <a:cxnSpLocks/>
          </p:cNvCxnSpPr>
          <p:nvPr/>
        </p:nvCxnSpPr>
        <p:spPr>
          <a:xfrm>
            <a:off x="5836693" y="3183341"/>
            <a:ext cx="0" cy="464024"/>
          </a:xfrm>
          <a:prstGeom prst="line">
            <a:avLst/>
          </a:prstGeom>
          <a:ln w="12700">
            <a:headEnd type="arrow"/>
            <a:tailEnd type="arrow"/>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475D530-8E80-45E1-83B0-C90B6C48C710}"/>
              </a:ext>
            </a:extLst>
          </p:cNvPr>
          <p:cNvCxnSpPr>
            <a:cxnSpLocks/>
          </p:cNvCxnSpPr>
          <p:nvPr/>
        </p:nvCxnSpPr>
        <p:spPr>
          <a:xfrm>
            <a:off x="8101853" y="3196988"/>
            <a:ext cx="0" cy="464024"/>
          </a:xfrm>
          <a:prstGeom prst="line">
            <a:avLst/>
          </a:prstGeom>
          <a:ln w="12700">
            <a:headEnd type="arrow"/>
            <a:tailEnd type="arrow"/>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B5C99912-42F8-4E1D-9BB1-DEE4FE35FF10}"/>
              </a:ext>
            </a:extLst>
          </p:cNvPr>
          <p:cNvSpPr/>
          <p:nvPr/>
        </p:nvSpPr>
        <p:spPr>
          <a:xfrm>
            <a:off x="7884833" y="5728184"/>
            <a:ext cx="1144865" cy="1200329"/>
          </a:xfrm>
          <a:prstGeom prst="rect">
            <a:avLst/>
          </a:prstGeom>
        </p:spPr>
        <p:txBody>
          <a:bodyPr wrap="none">
            <a:spAutoFit/>
          </a:bodyPr>
          <a:lstStyle/>
          <a:p>
            <a:r>
              <a:rPr lang="en-US" sz="7200" dirty="0">
                <a:solidFill>
                  <a:schemeClr val="accent1"/>
                </a:solidFill>
              </a:rPr>
              <a:t>C4</a:t>
            </a:r>
          </a:p>
        </p:txBody>
      </p:sp>
    </p:spTree>
    <p:extLst>
      <p:ext uri="{BB962C8B-B14F-4D97-AF65-F5344CB8AC3E}">
        <p14:creationId xmlns:p14="http://schemas.microsoft.com/office/powerpoint/2010/main" val="2147094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a:t>C4 </a:t>
            </a:r>
            <a:r>
              <a:rPr lang="lt-LT" dirty="0" err="1"/>
              <a:t>software</a:t>
            </a:r>
            <a:r>
              <a:rPr lang="lt-LT" dirty="0"/>
              <a:t> </a:t>
            </a:r>
            <a:r>
              <a:rPr lang="lt-LT" dirty="0" err="1"/>
              <a:t>maps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3" name="Picture 2">
            <a:extLst>
              <a:ext uri="{FF2B5EF4-FFF2-40B4-BE49-F238E27FC236}">
                <a16:creationId xmlns:a16="http://schemas.microsoft.com/office/drawing/2014/main" id="{2D82209A-A42D-4AC3-A0B6-6ABD848E22D9}"/>
              </a:ext>
            </a:extLst>
          </p:cNvPr>
          <p:cNvPicPr>
            <a:picLocks noChangeAspect="1"/>
          </p:cNvPicPr>
          <p:nvPr/>
        </p:nvPicPr>
        <p:blipFill>
          <a:blip r:embed="rId3"/>
          <a:stretch>
            <a:fillRect/>
          </a:stretch>
        </p:blipFill>
        <p:spPr>
          <a:xfrm>
            <a:off x="1005017" y="1149724"/>
            <a:ext cx="7451678" cy="5588759"/>
          </a:xfrm>
          <a:prstGeom prst="rect">
            <a:avLst/>
          </a:prstGeom>
        </p:spPr>
      </p:pic>
      <p:sp>
        <p:nvSpPr>
          <p:cNvPr id="5" name="Rectangle 4">
            <a:extLst>
              <a:ext uri="{FF2B5EF4-FFF2-40B4-BE49-F238E27FC236}">
                <a16:creationId xmlns:a16="http://schemas.microsoft.com/office/drawing/2014/main" id="{84A851CA-A141-49BE-8B11-D7675AA93D3F}"/>
              </a:ext>
            </a:extLst>
          </p:cNvPr>
          <p:cNvSpPr/>
          <p:nvPr/>
        </p:nvSpPr>
        <p:spPr>
          <a:xfrm>
            <a:off x="7884833" y="5728184"/>
            <a:ext cx="1144865" cy="1200329"/>
          </a:xfrm>
          <a:prstGeom prst="rect">
            <a:avLst/>
          </a:prstGeom>
        </p:spPr>
        <p:txBody>
          <a:bodyPr wrap="none">
            <a:spAutoFit/>
          </a:bodyPr>
          <a:lstStyle/>
          <a:p>
            <a:r>
              <a:rPr lang="en-US" sz="7200" dirty="0">
                <a:solidFill>
                  <a:schemeClr val="accent1"/>
                </a:solidFill>
              </a:rPr>
              <a:t>C4</a:t>
            </a:r>
          </a:p>
        </p:txBody>
      </p:sp>
    </p:spTree>
    <p:extLst>
      <p:ext uri="{BB962C8B-B14F-4D97-AF65-F5344CB8AC3E}">
        <p14:creationId xmlns:p14="http://schemas.microsoft.com/office/powerpoint/2010/main" val="35382708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a:t>C4 </a:t>
            </a:r>
            <a:r>
              <a:rPr lang="lt-LT" dirty="0" err="1"/>
              <a:t>abstractions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249492"/>
            <a:ext cx="8572498" cy="4482568"/>
          </a:xfrm>
        </p:spPr>
        <p:txBody>
          <a:bodyPr/>
          <a:lstStyle/>
          <a:p>
            <a:pPr marL="398463" indent="-398463"/>
            <a:r>
              <a:rPr lang="en-US" sz="1600" dirty="0"/>
              <a:t>The C4 model considers the static structures of a </a:t>
            </a:r>
            <a:r>
              <a:rPr lang="en-US" sz="1600" b="1" dirty="0"/>
              <a:t>software system</a:t>
            </a:r>
            <a:r>
              <a:rPr lang="en-US" sz="1600" dirty="0"/>
              <a:t> in terms of </a:t>
            </a:r>
            <a:r>
              <a:rPr lang="en-US" sz="1600" b="1" dirty="0"/>
              <a:t>containers</a:t>
            </a:r>
            <a:r>
              <a:rPr lang="en-US" sz="1600" dirty="0"/>
              <a:t>, </a:t>
            </a:r>
            <a:r>
              <a:rPr lang="en-US" sz="1600" b="1" dirty="0"/>
              <a:t>components</a:t>
            </a:r>
            <a:r>
              <a:rPr lang="en-US" sz="1600" dirty="0"/>
              <a:t> and </a:t>
            </a:r>
            <a:r>
              <a:rPr lang="en-US" sz="1600" b="1" dirty="0"/>
              <a:t>code</a:t>
            </a:r>
            <a:r>
              <a:rPr lang="en-US" sz="1600" dirty="0"/>
              <a:t>. And </a:t>
            </a:r>
            <a:r>
              <a:rPr lang="en-US" sz="1600" b="1" dirty="0"/>
              <a:t>people</a:t>
            </a:r>
            <a:r>
              <a:rPr lang="en-US" sz="1600" dirty="0"/>
              <a:t> use the software systems that we build.</a:t>
            </a:r>
            <a:endParaRPr lang="lt-LT" sz="1600" dirty="0"/>
          </a:p>
          <a:p>
            <a:pPr marL="398463" indent="-398463"/>
            <a:r>
              <a:rPr lang="en-US" sz="1600" dirty="0"/>
              <a:t>A </a:t>
            </a:r>
            <a:r>
              <a:rPr lang="en-US" sz="1600" b="1" dirty="0"/>
              <a:t>person</a:t>
            </a:r>
            <a:r>
              <a:rPr lang="en-US" sz="1600" dirty="0"/>
              <a:t> represents one of the human users of your software system (e.g. actors, roles, personas, </a:t>
            </a:r>
            <a:r>
              <a:rPr lang="en-US" sz="1600" dirty="0" err="1"/>
              <a:t>etc</a:t>
            </a:r>
            <a:r>
              <a:rPr lang="en-US" sz="1600" dirty="0"/>
              <a:t>).</a:t>
            </a:r>
            <a:endParaRPr lang="lt-LT" sz="1600" dirty="0"/>
          </a:p>
          <a:p>
            <a:pPr marL="398463" indent="-398463"/>
            <a:r>
              <a:rPr lang="en-US" sz="1600" dirty="0"/>
              <a:t>A </a:t>
            </a:r>
            <a:r>
              <a:rPr lang="en-US" sz="1600" b="1" dirty="0"/>
              <a:t>software system</a:t>
            </a:r>
            <a:r>
              <a:rPr lang="en-US" sz="1600" dirty="0"/>
              <a:t> is the highest level of abstraction and describes something that delivers value to its users, whether they are human or not.</a:t>
            </a:r>
            <a:endParaRPr lang="lt-LT" sz="1600" dirty="0"/>
          </a:p>
          <a:p>
            <a:pPr marL="398463" indent="-398463"/>
            <a:r>
              <a:rPr lang="lt-LT" sz="1600" dirty="0"/>
              <a:t>A</a:t>
            </a:r>
            <a:r>
              <a:rPr lang="en-US" sz="1600" dirty="0"/>
              <a:t> </a:t>
            </a:r>
            <a:r>
              <a:rPr lang="en-US" sz="1600" b="1" dirty="0"/>
              <a:t>container</a:t>
            </a:r>
            <a:r>
              <a:rPr lang="en-US" sz="1600" dirty="0"/>
              <a:t> represents an application or a data store. A container is something that needs to be running in order for the overall software system to work</a:t>
            </a:r>
            <a:r>
              <a:rPr lang="lt-LT" sz="1600" dirty="0"/>
              <a:t>: </a:t>
            </a:r>
            <a:r>
              <a:rPr lang="en-US" sz="1600" i="1" dirty="0"/>
              <a:t>Server-side web app</a:t>
            </a:r>
            <a:r>
              <a:rPr lang="lt-LT" sz="1600" i="1" dirty="0"/>
              <a:t>, </a:t>
            </a:r>
            <a:r>
              <a:rPr lang="en-US" sz="1600" i="1" dirty="0"/>
              <a:t>Client-side web app</a:t>
            </a:r>
            <a:r>
              <a:rPr lang="lt-LT" sz="1600" i="1" dirty="0"/>
              <a:t>, </a:t>
            </a:r>
            <a:r>
              <a:rPr lang="lt-LT" sz="1600" i="1" dirty="0" err="1"/>
              <a:t>Mobile</a:t>
            </a:r>
            <a:r>
              <a:rPr lang="lt-LT" sz="1600" i="1" dirty="0"/>
              <a:t> </a:t>
            </a:r>
            <a:r>
              <a:rPr lang="lt-LT" sz="1600" i="1" dirty="0" err="1"/>
              <a:t>app</a:t>
            </a:r>
            <a:r>
              <a:rPr lang="lt-LT" sz="1600" i="1" dirty="0"/>
              <a:t>, </a:t>
            </a:r>
            <a:r>
              <a:rPr lang="lt-LT" sz="1600" i="1" dirty="0" err="1"/>
              <a:t>Microservice</a:t>
            </a:r>
            <a:r>
              <a:rPr lang="lt-LT" sz="1600" i="1" dirty="0"/>
              <a:t>, </a:t>
            </a:r>
            <a:r>
              <a:rPr lang="lt-LT" sz="1600" i="1" dirty="0" err="1"/>
              <a:t>Database</a:t>
            </a:r>
            <a:r>
              <a:rPr lang="lt-LT" sz="1600" i="1" dirty="0"/>
              <a:t>, </a:t>
            </a:r>
            <a:r>
              <a:rPr lang="lt-LT" sz="1600" i="1" dirty="0" err="1"/>
              <a:t>Blob</a:t>
            </a:r>
            <a:r>
              <a:rPr lang="lt-LT" sz="1600" i="1" dirty="0"/>
              <a:t> </a:t>
            </a:r>
            <a:r>
              <a:rPr lang="lt-LT" sz="1600" i="1" dirty="0" err="1"/>
              <a:t>or</a:t>
            </a:r>
            <a:r>
              <a:rPr lang="lt-LT" sz="1600" i="1" dirty="0"/>
              <a:t> </a:t>
            </a:r>
            <a:r>
              <a:rPr lang="lt-LT" sz="1600" i="1" dirty="0" err="1"/>
              <a:t>content</a:t>
            </a:r>
            <a:r>
              <a:rPr lang="lt-LT" sz="1600" i="1" dirty="0"/>
              <a:t> </a:t>
            </a:r>
            <a:r>
              <a:rPr lang="lt-LT" sz="1600" i="1" dirty="0" err="1"/>
              <a:t>store</a:t>
            </a:r>
            <a:r>
              <a:rPr lang="lt-LT" sz="1600" i="1" dirty="0"/>
              <a:t>, File </a:t>
            </a:r>
            <a:r>
              <a:rPr lang="lt-LT" sz="1600" i="1" dirty="0" err="1"/>
              <a:t>system</a:t>
            </a:r>
            <a:r>
              <a:rPr lang="lt-LT" sz="1600" i="1" dirty="0"/>
              <a:t>, </a:t>
            </a:r>
            <a:r>
              <a:rPr lang="lt-LT" sz="1600" i="1" dirty="0" err="1"/>
              <a:t>shell</a:t>
            </a:r>
            <a:r>
              <a:rPr lang="lt-LT" sz="1600" i="1" dirty="0"/>
              <a:t> </a:t>
            </a:r>
            <a:r>
              <a:rPr lang="lt-LT" sz="1600" i="1" dirty="0" err="1"/>
              <a:t>script</a:t>
            </a:r>
            <a:r>
              <a:rPr lang="lt-LT" sz="1600" dirty="0"/>
              <a:t>, etc...</a:t>
            </a:r>
          </a:p>
          <a:p>
            <a:pPr marL="398463" indent="-398463"/>
            <a:r>
              <a:rPr lang="lt-LT" sz="1600" dirty="0"/>
              <a:t>A</a:t>
            </a:r>
            <a:r>
              <a:rPr lang="en-US" sz="1600" dirty="0"/>
              <a:t> </a:t>
            </a:r>
            <a:r>
              <a:rPr lang="en-US" sz="1600" b="1" dirty="0"/>
              <a:t>component</a:t>
            </a:r>
            <a:r>
              <a:rPr lang="en-US" sz="1600" dirty="0"/>
              <a:t> is a grouping of related functionality encapsulated behind a well-defined interface.</a:t>
            </a:r>
            <a:r>
              <a:rPr lang="lt-LT" sz="1600" dirty="0"/>
              <a:t> </a:t>
            </a:r>
            <a:r>
              <a:rPr lang="en-US" sz="1600" dirty="0"/>
              <a:t>If you're using a language like Java or C#, the simplest way to think of a component is that it's a collection of implementation classes behind an interface.</a:t>
            </a:r>
            <a:endParaRPr lang="lt-LT" sz="1600" dirty="0"/>
          </a:p>
          <a:p>
            <a:pPr marL="398463" indent="-398463"/>
            <a:endParaRPr lang="en-US" sz="1600" dirty="0"/>
          </a:p>
        </p:txBody>
      </p:sp>
      <p:sp>
        <p:nvSpPr>
          <p:cNvPr id="5" name="Rectangle 4">
            <a:extLst>
              <a:ext uri="{FF2B5EF4-FFF2-40B4-BE49-F238E27FC236}">
                <a16:creationId xmlns:a16="http://schemas.microsoft.com/office/drawing/2014/main" id="{F553D874-5CFF-4FF8-B213-D2FC58104C7D}"/>
              </a:ext>
            </a:extLst>
          </p:cNvPr>
          <p:cNvSpPr/>
          <p:nvPr/>
        </p:nvSpPr>
        <p:spPr>
          <a:xfrm>
            <a:off x="7884833" y="5728184"/>
            <a:ext cx="1144865" cy="1200329"/>
          </a:xfrm>
          <a:prstGeom prst="rect">
            <a:avLst/>
          </a:prstGeom>
        </p:spPr>
        <p:txBody>
          <a:bodyPr wrap="none">
            <a:spAutoFit/>
          </a:bodyPr>
          <a:lstStyle/>
          <a:p>
            <a:r>
              <a:rPr lang="en-US" sz="7200" dirty="0">
                <a:solidFill>
                  <a:schemeClr val="accent1"/>
                </a:solidFill>
              </a:rPr>
              <a:t>C4</a:t>
            </a:r>
          </a:p>
        </p:txBody>
      </p:sp>
    </p:spTree>
    <p:extLst>
      <p:ext uri="{BB962C8B-B14F-4D97-AF65-F5344CB8AC3E}">
        <p14:creationId xmlns:p14="http://schemas.microsoft.com/office/powerpoint/2010/main" val="20180059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sz="2800" dirty="0"/>
              <a:t>C4 </a:t>
            </a:r>
            <a:r>
              <a:rPr lang="lt-LT" sz="2800" dirty="0" err="1"/>
              <a:t>diagrams</a:t>
            </a:r>
            <a:r>
              <a:rPr lang="lt-LT" sz="2800" dirty="0"/>
              <a:t>: </a:t>
            </a:r>
            <a:r>
              <a:rPr lang="lt-LT" sz="2800" dirty="0" err="1"/>
              <a:t>system</a:t>
            </a:r>
            <a:r>
              <a:rPr lang="lt-LT" sz="2800" dirty="0"/>
              <a:t> </a:t>
            </a:r>
            <a:r>
              <a:rPr lang="lt-LT" sz="2800" dirty="0" err="1"/>
              <a:t>context</a:t>
            </a:r>
            <a:r>
              <a:rPr lang="lt-LT" sz="2800" dirty="0"/>
              <a:t> </a:t>
            </a:r>
            <a:r>
              <a:rPr lang="lt-LT" sz="2800" dirty="0" err="1"/>
              <a:t>diagram</a:t>
            </a:r>
            <a:endParaRPr lang="en-US" sz="2800"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8" name="Rectangle 7">
            <a:extLst>
              <a:ext uri="{FF2B5EF4-FFF2-40B4-BE49-F238E27FC236}">
                <a16:creationId xmlns:a16="http://schemas.microsoft.com/office/drawing/2014/main" id="{8320C2A5-20A2-4DF0-BE55-70ED9FE13635}"/>
              </a:ext>
            </a:extLst>
          </p:cNvPr>
          <p:cNvSpPr/>
          <p:nvPr/>
        </p:nvSpPr>
        <p:spPr>
          <a:xfrm>
            <a:off x="539086" y="1385207"/>
            <a:ext cx="3125337" cy="3754874"/>
          </a:xfrm>
          <a:prstGeom prst="rect">
            <a:avLst/>
          </a:prstGeom>
        </p:spPr>
        <p:txBody>
          <a:bodyPr wrap="square">
            <a:spAutoFit/>
          </a:bodyPr>
          <a:lstStyle/>
          <a:p>
            <a:r>
              <a:rPr lang="en-US" sz="1400" b="1" dirty="0">
                <a:solidFill>
                  <a:srgbClr val="333333"/>
                </a:solidFill>
                <a:latin typeface="Open Sans"/>
              </a:rPr>
              <a:t>Scope</a:t>
            </a:r>
            <a:r>
              <a:rPr lang="en-US" sz="1400" dirty="0">
                <a:solidFill>
                  <a:srgbClr val="333333"/>
                </a:solidFill>
                <a:latin typeface="Open Sans"/>
              </a:rPr>
              <a:t>: A single software system.</a:t>
            </a:r>
          </a:p>
          <a:p>
            <a:r>
              <a:rPr lang="en-US" sz="1400" b="1" dirty="0">
                <a:solidFill>
                  <a:srgbClr val="333333"/>
                </a:solidFill>
                <a:latin typeface="Open Sans"/>
              </a:rPr>
              <a:t>Primary elements</a:t>
            </a:r>
            <a:r>
              <a:rPr lang="en-US" sz="1400" dirty="0">
                <a:solidFill>
                  <a:srgbClr val="333333"/>
                </a:solidFill>
                <a:latin typeface="Open Sans"/>
              </a:rPr>
              <a:t>: The software system in scope.</a:t>
            </a:r>
            <a:br>
              <a:rPr lang="en-US" sz="1400" dirty="0">
                <a:solidFill>
                  <a:srgbClr val="333333"/>
                </a:solidFill>
                <a:latin typeface="Open Sans"/>
              </a:rPr>
            </a:br>
            <a:r>
              <a:rPr lang="en-US" sz="1400" b="1" dirty="0">
                <a:solidFill>
                  <a:srgbClr val="333333"/>
                </a:solidFill>
                <a:latin typeface="Open Sans"/>
              </a:rPr>
              <a:t>Supporting elements</a:t>
            </a:r>
            <a:r>
              <a:rPr lang="en-US" sz="1400" dirty="0">
                <a:solidFill>
                  <a:srgbClr val="333333"/>
                </a:solidFill>
                <a:latin typeface="Open Sans"/>
              </a:rPr>
              <a:t>: People (e.g. users, actors, roles, or personas) and software systems (external dependencies) that are directly connected to the software system in scope. Typically these other software systems sit outside the scope or boundary of your own software system, and you don’t have responsibility or ownership of them.</a:t>
            </a:r>
          </a:p>
          <a:p>
            <a:r>
              <a:rPr lang="en-US" sz="1400" b="1" dirty="0">
                <a:solidFill>
                  <a:srgbClr val="333333"/>
                </a:solidFill>
                <a:latin typeface="Open Sans"/>
              </a:rPr>
              <a:t>Intended audience</a:t>
            </a:r>
            <a:r>
              <a:rPr lang="en-US" sz="1400" dirty="0">
                <a:solidFill>
                  <a:srgbClr val="333333"/>
                </a:solidFill>
                <a:latin typeface="Open Sans"/>
              </a:rPr>
              <a:t>: Everybody, both technical and non-technical people, inside and outside of the software development team.</a:t>
            </a:r>
            <a:endParaRPr lang="en-US" sz="1400" b="0" i="0" dirty="0">
              <a:solidFill>
                <a:srgbClr val="333333"/>
              </a:solidFill>
              <a:effectLst/>
              <a:latin typeface="Open Sans"/>
            </a:endParaRPr>
          </a:p>
        </p:txBody>
      </p:sp>
      <p:pic>
        <p:nvPicPr>
          <p:cNvPr id="9" name="Picture 8">
            <a:extLst>
              <a:ext uri="{FF2B5EF4-FFF2-40B4-BE49-F238E27FC236}">
                <a16:creationId xmlns:a16="http://schemas.microsoft.com/office/drawing/2014/main" id="{CC8D80A5-3E71-4903-8342-84C15F001A51}"/>
              </a:ext>
            </a:extLst>
          </p:cNvPr>
          <p:cNvPicPr>
            <a:picLocks noChangeAspect="1"/>
          </p:cNvPicPr>
          <p:nvPr/>
        </p:nvPicPr>
        <p:blipFill>
          <a:blip r:embed="rId3"/>
          <a:stretch>
            <a:fillRect/>
          </a:stretch>
        </p:blipFill>
        <p:spPr>
          <a:xfrm>
            <a:off x="4028310" y="1149724"/>
            <a:ext cx="4324890" cy="4988257"/>
          </a:xfrm>
          <a:prstGeom prst="rect">
            <a:avLst/>
          </a:prstGeom>
        </p:spPr>
      </p:pic>
      <p:sp>
        <p:nvSpPr>
          <p:cNvPr id="7" name="Rectangle 6">
            <a:extLst>
              <a:ext uri="{FF2B5EF4-FFF2-40B4-BE49-F238E27FC236}">
                <a16:creationId xmlns:a16="http://schemas.microsoft.com/office/drawing/2014/main" id="{9D253374-DCB1-4294-BFB3-F4F09F1980B7}"/>
              </a:ext>
            </a:extLst>
          </p:cNvPr>
          <p:cNvSpPr/>
          <p:nvPr/>
        </p:nvSpPr>
        <p:spPr>
          <a:xfrm>
            <a:off x="7884833" y="5728184"/>
            <a:ext cx="1144865" cy="1200329"/>
          </a:xfrm>
          <a:prstGeom prst="rect">
            <a:avLst/>
          </a:prstGeom>
        </p:spPr>
        <p:txBody>
          <a:bodyPr wrap="none">
            <a:spAutoFit/>
          </a:bodyPr>
          <a:lstStyle/>
          <a:p>
            <a:r>
              <a:rPr lang="en-US" sz="7200" dirty="0">
                <a:solidFill>
                  <a:schemeClr val="accent1"/>
                </a:solidFill>
              </a:rPr>
              <a:t>C4</a:t>
            </a:r>
          </a:p>
        </p:txBody>
      </p:sp>
    </p:spTree>
    <p:extLst>
      <p:ext uri="{BB962C8B-B14F-4D97-AF65-F5344CB8AC3E}">
        <p14:creationId xmlns:p14="http://schemas.microsoft.com/office/powerpoint/2010/main" val="351802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sz="2800" dirty="0"/>
              <a:t>C4 </a:t>
            </a:r>
            <a:r>
              <a:rPr lang="lt-LT" sz="2800" dirty="0" err="1"/>
              <a:t>diagrams</a:t>
            </a:r>
            <a:r>
              <a:rPr lang="lt-LT" sz="2800" dirty="0"/>
              <a:t>: </a:t>
            </a:r>
            <a:r>
              <a:rPr lang="lt-LT" sz="2800" dirty="0" err="1"/>
              <a:t>container</a:t>
            </a:r>
            <a:r>
              <a:rPr lang="lt-LT" sz="2800" dirty="0"/>
              <a:t> </a:t>
            </a:r>
            <a:r>
              <a:rPr lang="lt-LT" sz="2800" dirty="0" err="1"/>
              <a:t>diagram</a:t>
            </a:r>
            <a:endParaRPr lang="en-US" sz="2800"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8" name="Rectangle 7">
            <a:extLst>
              <a:ext uri="{FF2B5EF4-FFF2-40B4-BE49-F238E27FC236}">
                <a16:creationId xmlns:a16="http://schemas.microsoft.com/office/drawing/2014/main" id="{8320C2A5-20A2-4DF0-BE55-70ED9FE13635}"/>
              </a:ext>
            </a:extLst>
          </p:cNvPr>
          <p:cNvSpPr/>
          <p:nvPr/>
        </p:nvSpPr>
        <p:spPr>
          <a:xfrm>
            <a:off x="457200" y="1494389"/>
            <a:ext cx="2108580" cy="3416320"/>
          </a:xfrm>
          <a:prstGeom prst="rect">
            <a:avLst/>
          </a:prstGeom>
        </p:spPr>
        <p:txBody>
          <a:bodyPr wrap="square">
            <a:spAutoFit/>
          </a:bodyPr>
          <a:lstStyle/>
          <a:p>
            <a:r>
              <a:rPr lang="en-US" sz="1200" b="1" dirty="0"/>
              <a:t>Scope</a:t>
            </a:r>
            <a:r>
              <a:rPr lang="en-US" sz="1200" dirty="0"/>
              <a:t>: A single software system.</a:t>
            </a:r>
          </a:p>
          <a:p>
            <a:r>
              <a:rPr lang="en-US" sz="1200" b="1" dirty="0"/>
              <a:t>Primary elements</a:t>
            </a:r>
            <a:r>
              <a:rPr lang="en-US" sz="1200" dirty="0"/>
              <a:t>: Containers within the software system in scope.</a:t>
            </a:r>
            <a:br>
              <a:rPr lang="en-US" sz="1200" dirty="0"/>
            </a:br>
            <a:r>
              <a:rPr lang="en-US" sz="1200" b="1" dirty="0"/>
              <a:t>Supporting elements</a:t>
            </a:r>
            <a:r>
              <a:rPr lang="en-US" sz="1200" dirty="0"/>
              <a:t>: People and software systems directly connected to the containers.</a:t>
            </a:r>
          </a:p>
          <a:p>
            <a:r>
              <a:rPr lang="en-US" sz="1200" b="1" dirty="0"/>
              <a:t>Intended audience</a:t>
            </a:r>
            <a:r>
              <a:rPr lang="en-US" sz="1200" dirty="0"/>
              <a:t>: Technical people inside and outside of the software development team; including software architects, developers and operations/support staff.</a:t>
            </a:r>
          </a:p>
          <a:p>
            <a:r>
              <a:rPr lang="en-US" sz="1200" b="1" dirty="0"/>
              <a:t>Notes</a:t>
            </a:r>
            <a:r>
              <a:rPr lang="en-US" sz="1200" dirty="0"/>
              <a:t>: This diagram says nothing about deployment scenarios, clustering, replication, failover, etc.</a:t>
            </a:r>
          </a:p>
        </p:txBody>
      </p:sp>
      <p:pic>
        <p:nvPicPr>
          <p:cNvPr id="3" name="Picture 2">
            <a:extLst>
              <a:ext uri="{FF2B5EF4-FFF2-40B4-BE49-F238E27FC236}">
                <a16:creationId xmlns:a16="http://schemas.microsoft.com/office/drawing/2014/main" id="{982BBE30-F0A2-4D2B-BBAD-19C82DD2F3D7}"/>
              </a:ext>
            </a:extLst>
          </p:cNvPr>
          <p:cNvPicPr>
            <a:picLocks noChangeAspect="1"/>
          </p:cNvPicPr>
          <p:nvPr/>
        </p:nvPicPr>
        <p:blipFill>
          <a:blip r:embed="rId3"/>
          <a:stretch>
            <a:fillRect/>
          </a:stretch>
        </p:blipFill>
        <p:spPr>
          <a:xfrm>
            <a:off x="2567873" y="1164352"/>
            <a:ext cx="6426002" cy="4529295"/>
          </a:xfrm>
          <a:prstGeom prst="rect">
            <a:avLst/>
          </a:prstGeom>
        </p:spPr>
      </p:pic>
      <p:sp>
        <p:nvSpPr>
          <p:cNvPr id="7" name="Rectangle 6">
            <a:extLst>
              <a:ext uri="{FF2B5EF4-FFF2-40B4-BE49-F238E27FC236}">
                <a16:creationId xmlns:a16="http://schemas.microsoft.com/office/drawing/2014/main" id="{7C6DF213-72E1-42F7-8C75-8F4B463A305E}"/>
              </a:ext>
            </a:extLst>
          </p:cNvPr>
          <p:cNvSpPr/>
          <p:nvPr/>
        </p:nvSpPr>
        <p:spPr>
          <a:xfrm>
            <a:off x="7884833" y="5728184"/>
            <a:ext cx="1144865" cy="1200329"/>
          </a:xfrm>
          <a:prstGeom prst="rect">
            <a:avLst/>
          </a:prstGeom>
        </p:spPr>
        <p:txBody>
          <a:bodyPr wrap="none">
            <a:spAutoFit/>
          </a:bodyPr>
          <a:lstStyle/>
          <a:p>
            <a:r>
              <a:rPr lang="en-US" sz="7200" dirty="0">
                <a:solidFill>
                  <a:schemeClr val="accent1"/>
                </a:solidFill>
              </a:rPr>
              <a:t>C4</a:t>
            </a:r>
          </a:p>
        </p:txBody>
      </p:sp>
    </p:spTree>
    <p:extLst>
      <p:ext uri="{BB962C8B-B14F-4D97-AF65-F5344CB8AC3E}">
        <p14:creationId xmlns:p14="http://schemas.microsoft.com/office/powerpoint/2010/main" val="40499659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sz="2800" dirty="0"/>
              <a:t>C4 </a:t>
            </a:r>
            <a:r>
              <a:rPr lang="lt-LT" sz="2800" dirty="0" err="1"/>
              <a:t>diagrams</a:t>
            </a:r>
            <a:r>
              <a:rPr lang="lt-LT" sz="2800" dirty="0"/>
              <a:t>: </a:t>
            </a:r>
            <a:r>
              <a:rPr lang="lt-LT" sz="2800" dirty="0" err="1"/>
              <a:t>component</a:t>
            </a:r>
            <a:r>
              <a:rPr lang="lt-LT" sz="2800" dirty="0"/>
              <a:t> </a:t>
            </a:r>
            <a:r>
              <a:rPr lang="lt-LT" sz="2800" dirty="0" err="1"/>
              <a:t>diagram</a:t>
            </a:r>
            <a:endParaRPr lang="en-US" sz="2800"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8" name="Rectangle 7">
            <a:extLst>
              <a:ext uri="{FF2B5EF4-FFF2-40B4-BE49-F238E27FC236}">
                <a16:creationId xmlns:a16="http://schemas.microsoft.com/office/drawing/2014/main" id="{8320C2A5-20A2-4DF0-BE55-70ED9FE13635}"/>
              </a:ext>
            </a:extLst>
          </p:cNvPr>
          <p:cNvSpPr/>
          <p:nvPr/>
        </p:nvSpPr>
        <p:spPr>
          <a:xfrm>
            <a:off x="457199" y="1494389"/>
            <a:ext cx="2217761" cy="2893100"/>
          </a:xfrm>
          <a:prstGeom prst="rect">
            <a:avLst/>
          </a:prstGeom>
        </p:spPr>
        <p:txBody>
          <a:bodyPr wrap="square">
            <a:spAutoFit/>
          </a:bodyPr>
          <a:lstStyle/>
          <a:p>
            <a:r>
              <a:rPr lang="en-US" sz="1400" b="1" dirty="0"/>
              <a:t>Scope</a:t>
            </a:r>
            <a:r>
              <a:rPr lang="en-US" sz="1400" dirty="0"/>
              <a:t>: A single container.</a:t>
            </a:r>
          </a:p>
          <a:p>
            <a:r>
              <a:rPr lang="en-US" sz="1400" b="1" dirty="0"/>
              <a:t>Primary elements</a:t>
            </a:r>
            <a:r>
              <a:rPr lang="en-US" sz="1400" dirty="0"/>
              <a:t>: Components within the container in scope.</a:t>
            </a:r>
            <a:br>
              <a:rPr lang="en-US" sz="1400" dirty="0"/>
            </a:br>
            <a:r>
              <a:rPr lang="en-US" sz="1400" b="1" dirty="0"/>
              <a:t>Supporting elements</a:t>
            </a:r>
            <a:r>
              <a:rPr lang="en-US" sz="1400" dirty="0"/>
              <a:t>: Containers (within the software system in scope) plus people and software systems directly connected to the components.</a:t>
            </a:r>
          </a:p>
          <a:p>
            <a:r>
              <a:rPr lang="en-US" sz="1400" b="1" dirty="0"/>
              <a:t>Intended audience</a:t>
            </a:r>
            <a:r>
              <a:rPr lang="en-US" sz="1400" dirty="0"/>
              <a:t>: Software architects and developers.</a:t>
            </a:r>
          </a:p>
        </p:txBody>
      </p:sp>
      <p:pic>
        <p:nvPicPr>
          <p:cNvPr id="4" name="Picture 3">
            <a:extLst>
              <a:ext uri="{FF2B5EF4-FFF2-40B4-BE49-F238E27FC236}">
                <a16:creationId xmlns:a16="http://schemas.microsoft.com/office/drawing/2014/main" id="{8E55C7C4-C247-482B-B116-0EAC4CD2CFCF}"/>
              </a:ext>
            </a:extLst>
          </p:cNvPr>
          <p:cNvPicPr>
            <a:picLocks noChangeAspect="1"/>
          </p:cNvPicPr>
          <p:nvPr/>
        </p:nvPicPr>
        <p:blipFill>
          <a:blip r:embed="rId3"/>
          <a:stretch>
            <a:fillRect/>
          </a:stretch>
        </p:blipFill>
        <p:spPr>
          <a:xfrm>
            <a:off x="2505645" y="1289713"/>
            <a:ext cx="6590587" cy="4645301"/>
          </a:xfrm>
          <a:prstGeom prst="rect">
            <a:avLst/>
          </a:prstGeom>
        </p:spPr>
      </p:pic>
      <p:sp>
        <p:nvSpPr>
          <p:cNvPr id="7" name="Rectangle 6">
            <a:extLst>
              <a:ext uri="{FF2B5EF4-FFF2-40B4-BE49-F238E27FC236}">
                <a16:creationId xmlns:a16="http://schemas.microsoft.com/office/drawing/2014/main" id="{527E0192-7A55-42F9-8DD6-69BBF86377D4}"/>
              </a:ext>
            </a:extLst>
          </p:cNvPr>
          <p:cNvSpPr/>
          <p:nvPr/>
        </p:nvSpPr>
        <p:spPr>
          <a:xfrm>
            <a:off x="7884833" y="5728184"/>
            <a:ext cx="1144865" cy="1200329"/>
          </a:xfrm>
          <a:prstGeom prst="rect">
            <a:avLst/>
          </a:prstGeom>
        </p:spPr>
        <p:txBody>
          <a:bodyPr wrap="none">
            <a:spAutoFit/>
          </a:bodyPr>
          <a:lstStyle/>
          <a:p>
            <a:r>
              <a:rPr lang="en-US" sz="7200" dirty="0">
                <a:solidFill>
                  <a:schemeClr val="accent1"/>
                </a:solidFill>
              </a:rPr>
              <a:t>C4</a:t>
            </a:r>
          </a:p>
        </p:txBody>
      </p:sp>
    </p:spTree>
    <p:extLst>
      <p:ext uri="{BB962C8B-B14F-4D97-AF65-F5344CB8AC3E}">
        <p14:creationId xmlns:p14="http://schemas.microsoft.com/office/powerpoint/2010/main" val="34438751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sz="2800" dirty="0"/>
              <a:t>C4 </a:t>
            </a:r>
            <a:r>
              <a:rPr lang="lt-LT" sz="2800" dirty="0" err="1"/>
              <a:t>diagrams</a:t>
            </a:r>
            <a:r>
              <a:rPr lang="lt-LT" sz="2800" dirty="0"/>
              <a:t>: </a:t>
            </a:r>
            <a:r>
              <a:rPr lang="lt-LT" sz="2800" dirty="0" err="1"/>
              <a:t>code</a:t>
            </a:r>
            <a:r>
              <a:rPr lang="lt-LT" sz="2800" dirty="0"/>
              <a:t> (</a:t>
            </a:r>
            <a:r>
              <a:rPr lang="lt-LT" sz="2800" dirty="0" err="1"/>
              <a:t>optional</a:t>
            </a:r>
            <a:r>
              <a:rPr lang="lt-LT" sz="2800" dirty="0"/>
              <a:t>)</a:t>
            </a:r>
            <a:endParaRPr lang="en-US" sz="2800"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3" name="Picture 2">
            <a:extLst>
              <a:ext uri="{FF2B5EF4-FFF2-40B4-BE49-F238E27FC236}">
                <a16:creationId xmlns:a16="http://schemas.microsoft.com/office/drawing/2014/main" id="{3472CF09-B360-4576-939A-80967E9885A6}"/>
              </a:ext>
            </a:extLst>
          </p:cNvPr>
          <p:cNvPicPr>
            <a:picLocks noChangeAspect="1"/>
          </p:cNvPicPr>
          <p:nvPr/>
        </p:nvPicPr>
        <p:blipFill>
          <a:blip r:embed="rId3"/>
          <a:stretch>
            <a:fillRect/>
          </a:stretch>
        </p:blipFill>
        <p:spPr>
          <a:xfrm>
            <a:off x="2408190" y="1149724"/>
            <a:ext cx="6735809" cy="4747659"/>
          </a:xfrm>
          <a:prstGeom prst="rect">
            <a:avLst/>
          </a:prstGeom>
        </p:spPr>
      </p:pic>
      <p:sp>
        <p:nvSpPr>
          <p:cNvPr id="8" name="Rectangle 7">
            <a:extLst>
              <a:ext uri="{FF2B5EF4-FFF2-40B4-BE49-F238E27FC236}">
                <a16:creationId xmlns:a16="http://schemas.microsoft.com/office/drawing/2014/main" id="{8320C2A5-20A2-4DF0-BE55-70ED9FE13635}"/>
              </a:ext>
            </a:extLst>
          </p:cNvPr>
          <p:cNvSpPr/>
          <p:nvPr/>
        </p:nvSpPr>
        <p:spPr>
          <a:xfrm>
            <a:off x="457199" y="1494389"/>
            <a:ext cx="2217761" cy="2893100"/>
          </a:xfrm>
          <a:prstGeom prst="rect">
            <a:avLst/>
          </a:prstGeom>
        </p:spPr>
        <p:txBody>
          <a:bodyPr wrap="square">
            <a:spAutoFit/>
          </a:bodyPr>
          <a:lstStyle/>
          <a:p>
            <a:r>
              <a:rPr lang="en-US" sz="1600" b="1" dirty="0"/>
              <a:t>Scope</a:t>
            </a:r>
            <a:r>
              <a:rPr lang="en-US" sz="1600" dirty="0"/>
              <a:t>: A single component.</a:t>
            </a:r>
          </a:p>
          <a:p>
            <a:r>
              <a:rPr lang="en-US" sz="1600" b="1" dirty="0"/>
              <a:t>Primary elements</a:t>
            </a:r>
            <a:r>
              <a:rPr lang="en-US" sz="1600" dirty="0"/>
              <a:t>: Code elements (e.g. classes, interfaces, objects, functions, database tables, </a:t>
            </a:r>
            <a:r>
              <a:rPr lang="en-US" sz="1600" dirty="0" err="1"/>
              <a:t>etc</a:t>
            </a:r>
            <a:r>
              <a:rPr lang="en-US" sz="1600" dirty="0"/>
              <a:t>) within the component in scope.</a:t>
            </a:r>
          </a:p>
          <a:p>
            <a:r>
              <a:rPr lang="en-US" sz="1600" b="1" dirty="0"/>
              <a:t>Intended audience</a:t>
            </a:r>
            <a:r>
              <a:rPr lang="en-US" sz="1600" dirty="0"/>
              <a:t>: Software architects and developers.</a:t>
            </a:r>
          </a:p>
        </p:txBody>
      </p:sp>
      <p:sp>
        <p:nvSpPr>
          <p:cNvPr id="7" name="Rectangle 6">
            <a:extLst>
              <a:ext uri="{FF2B5EF4-FFF2-40B4-BE49-F238E27FC236}">
                <a16:creationId xmlns:a16="http://schemas.microsoft.com/office/drawing/2014/main" id="{6B4AA4F3-B48E-47B5-9A13-595024853359}"/>
              </a:ext>
            </a:extLst>
          </p:cNvPr>
          <p:cNvSpPr/>
          <p:nvPr/>
        </p:nvSpPr>
        <p:spPr>
          <a:xfrm>
            <a:off x="7884833" y="5728184"/>
            <a:ext cx="1144865" cy="1200329"/>
          </a:xfrm>
          <a:prstGeom prst="rect">
            <a:avLst/>
          </a:prstGeom>
        </p:spPr>
        <p:txBody>
          <a:bodyPr wrap="none">
            <a:spAutoFit/>
          </a:bodyPr>
          <a:lstStyle/>
          <a:p>
            <a:r>
              <a:rPr lang="en-US" sz="7200" dirty="0">
                <a:solidFill>
                  <a:schemeClr val="accent1"/>
                </a:solidFill>
              </a:rPr>
              <a:t>C4</a:t>
            </a:r>
          </a:p>
        </p:txBody>
      </p:sp>
    </p:spTree>
    <p:extLst>
      <p:ext uri="{BB962C8B-B14F-4D97-AF65-F5344CB8AC3E}">
        <p14:creationId xmlns:p14="http://schemas.microsoft.com/office/powerpoint/2010/main" val="26687117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a:t>C4 disadvantages</a:t>
            </a:r>
            <a:endParaRPr lang="en-US"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249492"/>
            <a:ext cx="8686800" cy="4359016"/>
          </a:xfrm>
        </p:spPr>
        <p:txBody>
          <a:bodyPr/>
          <a:lstStyle/>
          <a:p>
            <a:pPr marL="398463" indent="-398463"/>
            <a:r>
              <a:rPr lang="lt-LT" sz="1800" dirty="0"/>
              <a:t>Describes mainly </a:t>
            </a:r>
            <a:r>
              <a:rPr lang="lt-LT" sz="1800" b="1" dirty="0"/>
              <a:t>Design activity</a:t>
            </a:r>
            <a:r>
              <a:rPr lang="lt-LT" sz="1800" dirty="0"/>
              <a:t> from Software Development Lifecycle (SDLC)</a:t>
            </a:r>
            <a:r>
              <a:rPr lang="en-US" sz="1800" dirty="0"/>
              <a:t>.</a:t>
            </a:r>
          </a:p>
          <a:p>
            <a:pPr marL="398463" indent="-398463"/>
            <a:r>
              <a:rPr lang="lt-LT" sz="1800" dirty="0"/>
              <a:t>Describes mainly </a:t>
            </a:r>
            <a:r>
              <a:rPr lang="lt-LT" sz="1800" b="1" dirty="0"/>
              <a:t>Structural perspective</a:t>
            </a:r>
            <a:r>
              <a:rPr lang="lt-LT" sz="1800" dirty="0"/>
              <a:t> although S4 has a diagram called </a:t>
            </a:r>
            <a:r>
              <a:rPr lang="lt-LT" sz="1800" b="1" dirty="0"/>
              <a:t>Dynamic diagram</a:t>
            </a:r>
            <a:r>
              <a:rPr lang="lt-LT" sz="1800" dirty="0"/>
              <a:t> (based on UML communication diagram)</a:t>
            </a:r>
            <a:r>
              <a:rPr lang="en-US" sz="1800" dirty="0"/>
              <a:t>. </a:t>
            </a:r>
            <a:endParaRPr lang="lt-LT" sz="1800" dirty="0"/>
          </a:p>
          <a:p>
            <a:pPr marL="398463" indent="-398463"/>
            <a:r>
              <a:rPr lang="lt-LT" sz="1800" dirty="0"/>
              <a:t>The model is </a:t>
            </a:r>
            <a:r>
              <a:rPr lang="lt-LT" sz="1800" b="1" dirty="0"/>
              <a:t>not a standard</a:t>
            </a:r>
            <a:r>
              <a:rPr lang="lt-LT" sz="1800" dirty="0"/>
              <a:t>. It is not known as widely as UML.</a:t>
            </a:r>
            <a:endParaRPr lang="en-US" sz="1800" dirty="0"/>
          </a:p>
        </p:txBody>
      </p:sp>
      <p:sp>
        <p:nvSpPr>
          <p:cNvPr id="5" name="Rectangle 4">
            <a:extLst>
              <a:ext uri="{FF2B5EF4-FFF2-40B4-BE49-F238E27FC236}">
                <a16:creationId xmlns:a16="http://schemas.microsoft.com/office/drawing/2014/main" id="{886623FE-808A-4A4F-A2CA-EBD033207CF0}"/>
              </a:ext>
            </a:extLst>
          </p:cNvPr>
          <p:cNvSpPr/>
          <p:nvPr/>
        </p:nvSpPr>
        <p:spPr>
          <a:xfrm>
            <a:off x="7884833" y="5728184"/>
            <a:ext cx="1144865" cy="1200329"/>
          </a:xfrm>
          <a:prstGeom prst="rect">
            <a:avLst/>
          </a:prstGeom>
        </p:spPr>
        <p:txBody>
          <a:bodyPr wrap="none">
            <a:spAutoFit/>
          </a:bodyPr>
          <a:lstStyle/>
          <a:p>
            <a:r>
              <a:rPr lang="en-US" sz="7200" dirty="0">
                <a:solidFill>
                  <a:schemeClr val="accent1"/>
                </a:solidFill>
              </a:rPr>
              <a:t>C4</a:t>
            </a:r>
          </a:p>
        </p:txBody>
      </p:sp>
    </p:spTree>
    <p:extLst>
      <p:ext uri="{BB962C8B-B14F-4D97-AF65-F5344CB8AC3E}">
        <p14:creationId xmlns:p14="http://schemas.microsoft.com/office/powerpoint/2010/main" val="2976575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System modeling</a:t>
            </a:r>
          </a:p>
        </p:txBody>
      </p:sp>
      <p:sp>
        <p:nvSpPr>
          <p:cNvPr id="3" name="Text Placeholder 2"/>
          <p:cNvSpPr>
            <a:spLocks noGrp="1"/>
          </p:cNvSpPr>
          <p:nvPr>
            <p:ph type="body" sz="quarter" idx="12"/>
          </p:nvPr>
        </p:nvSpPr>
        <p:spPr>
          <a:xfrm>
            <a:off x="457202" y="1535502"/>
            <a:ext cx="8607667" cy="3905903"/>
          </a:xfrm>
        </p:spPr>
        <p:txBody>
          <a:bodyPr/>
          <a:lstStyle/>
          <a:p>
            <a:pPr marL="284163" indent="-284163"/>
            <a:r>
              <a:rPr lang="en-US" sz="2400" dirty="0"/>
              <a:t>System modeling is the process of developing abstract models of a system, with each model presenting a different view or perspective of that system. </a:t>
            </a:r>
          </a:p>
          <a:p>
            <a:pPr marL="284163" indent="-284163"/>
            <a:r>
              <a:rPr lang="en-US" sz="2400" dirty="0"/>
              <a:t>System modeling has now come to mean representing a system using some kind of graphical notation, which is now mostly based on notations in the Unified Modeling Language (UML). </a:t>
            </a:r>
          </a:p>
          <a:p>
            <a:pPr marL="284163" indent="-284163"/>
            <a:r>
              <a:rPr lang="en-GB" sz="2400" dirty="0"/>
              <a:t>System modelling helps to understand various aspects of the system and models are used to communicate with colleagues and customers.</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7439240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en-US" dirty="0"/>
              <a:t>Model-driven engineering</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18420835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Model-driven engineering</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Model-driven engineering (MDE) is an approach to software development where models rather than programs are the principal outputs of the development process. </a:t>
            </a:r>
          </a:p>
          <a:p>
            <a:r>
              <a:rPr lang="en-US" dirty="0"/>
              <a:t>The programs that execute on a hardware/software platform are then generated automatically from the models. </a:t>
            </a:r>
          </a:p>
          <a:p>
            <a:r>
              <a:rPr lang="en-US" dirty="0"/>
              <a:t>Proponents of MDE argue that this raises the level of abstraction in software engineering so that engineers no longer have to be concerned with programming language details or the specifics of execution platforms.</a:t>
            </a:r>
            <a:r>
              <a:rPr lang="en-GB" dirty="0"/>
              <a:t> </a:t>
            </a:r>
            <a:endParaRPr lang="en-US" dirty="0"/>
          </a:p>
        </p:txBody>
      </p:sp>
    </p:spTree>
    <p:extLst>
      <p:ext uri="{BB962C8B-B14F-4D97-AF65-F5344CB8AC3E}">
        <p14:creationId xmlns:p14="http://schemas.microsoft.com/office/powerpoint/2010/main" val="41560409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Usage of model-driven engineering</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Model-driven engineering is still at an early stage of development, and it is unclear whether or not it will have a significant effect on software engineering practice.</a:t>
            </a:r>
            <a:r>
              <a:rPr lang="en-GB" dirty="0"/>
              <a:t> </a:t>
            </a:r>
          </a:p>
          <a:p>
            <a:r>
              <a:rPr lang="en-GB" dirty="0"/>
              <a:t>Pros</a:t>
            </a:r>
          </a:p>
          <a:p>
            <a:pPr lvl="1"/>
            <a:r>
              <a:rPr lang="en-GB" sz="2000" dirty="0"/>
              <a:t>Allows systems to be considered at higher levels of abstraction</a:t>
            </a:r>
          </a:p>
          <a:p>
            <a:pPr lvl="1"/>
            <a:r>
              <a:rPr lang="en-GB" sz="2000" dirty="0"/>
              <a:t>Generating code automatically means that it is cheaper to adapt systems to new platforms.</a:t>
            </a:r>
          </a:p>
          <a:p>
            <a:r>
              <a:rPr lang="en-GB" dirty="0"/>
              <a:t>Cons</a:t>
            </a:r>
          </a:p>
          <a:p>
            <a:pPr lvl="1"/>
            <a:r>
              <a:rPr lang="en-GB" sz="2000" dirty="0"/>
              <a:t>Models for abstraction and not necessarily right for implementation.</a:t>
            </a:r>
          </a:p>
          <a:p>
            <a:pPr lvl="1"/>
            <a:r>
              <a:rPr lang="en-GB" sz="2000" dirty="0"/>
              <a:t>Savings from generating code may be outweighed by the costs of developing translators for new platforms.</a:t>
            </a:r>
            <a:endParaRPr lang="en-US" sz="2000" dirty="0"/>
          </a:p>
        </p:txBody>
      </p:sp>
    </p:spTree>
    <p:extLst>
      <p:ext uri="{BB962C8B-B14F-4D97-AF65-F5344CB8AC3E}">
        <p14:creationId xmlns:p14="http://schemas.microsoft.com/office/powerpoint/2010/main" val="10420272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Model driven architecture</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Model-driven architecture (MDA) was the precursor of more general model-driven engineering</a:t>
            </a:r>
          </a:p>
          <a:p>
            <a:r>
              <a:rPr lang="en-US" dirty="0"/>
              <a:t>MDA is a model-focused approach to software design and implementation that uses a subset of UML models to describe a system. </a:t>
            </a:r>
          </a:p>
          <a:p>
            <a:r>
              <a:rPr lang="en-US" dirty="0"/>
              <a:t>Models at different levels of abstraction are created. From a high-level, platform independent model, it is possible, in principle, to generate a working program without manual intervention.</a:t>
            </a:r>
            <a:r>
              <a:rPr lang="en-GB" dirty="0"/>
              <a:t> </a:t>
            </a:r>
            <a:endParaRPr lang="en-US" dirty="0"/>
          </a:p>
        </p:txBody>
      </p:sp>
      <p:pic>
        <p:nvPicPr>
          <p:cNvPr id="3" name="Picture 2">
            <a:extLst>
              <a:ext uri="{FF2B5EF4-FFF2-40B4-BE49-F238E27FC236}">
                <a16:creationId xmlns:a16="http://schemas.microsoft.com/office/drawing/2014/main" id="{F12061BC-C098-468A-9A49-418C6B703753}"/>
              </a:ext>
            </a:extLst>
          </p:cNvPr>
          <p:cNvPicPr>
            <a:picLocks noChangeAspect="1"/>
          </p:cNvPicPr>
          <p:nvPr/>
        </p:nvPicPr>
        <p:blipFill>
          <a:blip r:embed="rId3"/>
          <a:stretch>
            <a:fillRect/>
          </a:stretch>
        </p:blipFill>
        <p:spPr>
          <a:xfrm>
            <a:off x="5483408" y="4442605"/>
            <a:ext cx="3203392" cy="1897900"/>
          </a:xfrm>
          <a:prstGeom prst="rect">
            <a:avLst/>
          </a:prstGeom>
        </p:spPr>
      </p:pic>
    </p:spTree>
    <p:extLst>
      <p:ext uri="{BB962C8B-B14F-4D97-AF65-F5344CB8AC3E}">
        <p14:creationId xmlns:p14="http://schemas.microsoft.com/office/powerpoint/2010/main" val="1617464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Types of model</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A computation independent model (CIM) </a:t>
            </a:r>
          </a:p>
          <a:p>
            <a:pPr lvl="1"/>
            <a:r>
              <a:rPr lang="en-US" sz="2000" dirty="0"/>
              <a:t>These model the important domain abstractions used in a system. CIMs are sometimes called domain models. </a:t>
            </a:r>
          </a:p>
          <a:p>
            <a:r>
              <a:rPr lang="en-US" dirty="0"/>
              <a:t>A platform independent model (PIM) </a:t>
            </a:r>
          </a:p>
          <a:p>
            <a:pPr lvl="1"/>
            <a:r>
              <a:rPr lang="en-US" sz="2000" dirty="0"/>
              <a:t>These model the operation of the system without reference to its implementation. The PIM is usually described using UML models that show the static system structure and how it responds to external and internal events.</a:t>
            </a:r>
          </a:p>
          <a:p>
            <a:r>
              <a:rPr lang="en-US" dirty="0"/>
              <a:t>Platform specific models (PSM) </a:t>
            </a:r>
          </a:p>
          <a:p>
            <a:pPr lvl="1"/>
            <a:r>
              <a:rPr lang="en-US" sz="2000" dirty="0"/>
              <a:t>These are transformations of the platform-independent model with a separate PSM for each application platform. In principle, there may be layers of PSM, with each layer adding some platform-specific detail.</a:t>
            </a:r>
            <a:r>
              <a:rPr lang="en-GB" sz="2000" dirty="0"/>
              <a:t>  </a:t>
            </a:r>
            <a:endParaRPr lang="en-US" sz="2000" dirty="0"/>
          </a:p>
        </p:txBody>
      </p:sp>
    </p:spTree>
    <p:extLst>
      <p:ext uri="{BB962C8B-B14F-4D97-AF65-F5344CB8AC3E}">
        <p14:creationId xmlns:p14="http://schemas.microsoft.com/office/powerpoint/2010/main" val="31283833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MDA transformations</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8" name="Picture 7" descr="5.19 MDA-Transformations.eps"/>
          <p:cNvPicPr>
            <a:picLocks noChangeAspect="1"/>
          </p:cNvPicPr>
          <p:nvPr/>
        </p:nvPicPr>
        <p:blipFill>
          <a:blip r:embed="rId3"/>
          <a:stretch>
            <a:fillRect/>
          </a:stretch>
        </p:blipFill>
        <p:spPr>
          <a:xfrm>
            <a:off x="1365250" y="2273300"/>
            <a:ext cx="6789738" cy="2806700"/>
          </a:xfrm>
          <a:prstGeom prst="rect">
            <a:avLst/>
          </a:prstGeom>
        </p:spPr>
      </p:pic>
    </p:spTree>
    <p:extLst>
      <p:ext uri="{BB962C8B-B14F-4D97-AF65-F5344CB8AC3E}">
        <p14:creationId xmlns:p14="http://schemas.microsoft.com/office/powerpoint/2010/main" val="33641093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Multiple platform-specific models </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pic>
        <p:nvPicPr>
          <p:cNvPr id="5" name="Picture 4" descr="5.20 Multiple PSMs.eps"/>
          <p:cNvPicPr>
            <a:picLocks noChangeAspect="1"/>
          </p:cNvPicPr>
          <p:nvPr/>
        </p:nvPicPr>
        <p:blipFill>
          <a:blip r:embed="rId3"/>
          <a:stretch>
            <a:fillRect/>
          </a:stretch>
        </p:blipFill>
        <p:spPr>
          <a:xfrm>
            <a:off x="857250" y="2438400"/>
            <a:ext cx="7117940" cy="2514600"/>
          </a:xfrm>
          <a:prstGeom prst="rect">
            <a:avLst/>
          </a:prstGeom>
        </p:spPr>
      </p:pic>
    </p:spTree>
    <p:extLst>
      <p:ext uri="{BB962C8B-B14F-4D97-AF65-F5344CB8AC3E}">
        <p14:creationId xmlns:p14="http://schemas.microsoft.com/office/powerpoint/2010/main" val="37304214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sz="2800" dirty="0"/>
              <a:t>How to describe the logic (algorithms)?</a:t>
            </a:r>
            <a:endParaRPr lang="en-US" sz="2800" dirty="0"/>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lt-LT" dirty="0"/>
              <a:t>Executable UML (or xUML)</a:t>
            </a:r>
            <a:endParaRPr lang="en-US" dirty="0"/>
          </a:p>
          <a:p>
            <a:pPr lvl="1"/>
            <a:r>
              <a:rPr lang="lt-LT" sz="2000" dirty="0"/>
              <a:t>xUML c</a:t>
            </a:r>
            <a:r>
              <a:rPr lang="en-US" sz="2000" dirty="0" err="1"/>
              <a:t>ombines</a:t>
            </a:r>
            <a:r>
              <a:rPr lang="en-US" sz="2000" dirty="0"/>
              <a:t> a subset of the UML graphical notation with executable semantics and timing rules.</a:t>
            </a:r>
            <a:endParaRPr lang="lt-LT" sz="2000" dirty="0"/>
          </a:p>
          <a:p>
            <a:pPr lvl="1"/>
            <a:r>
              <a:rPr lang="en-US" sz="2000" dirty="0"/>
              <a:t> The </a:t>
            </a:r>
            <a:r>
              <a:rPr lang="en-US" sz="2000" i="1" dirty="0"/>
              <a:t>action language</a:t>
            </a:r>
            <a:r>
              <a:rPr lang="en-US" sz="2000" dirty="0"/>
              <a:t> defines the actions or operations that perform processing on model elements</a:t>
            </a:r>
            <a:r>
              <a:rPr lang="lt-LT" sz="2000" dirty="0"/>
              <a:t>.</a:t>
            </a:r>
          </a:p>
          <a:p>
            <a:pPr lvl="1"/>
            <a:r>
              <a:rPr lang="lt-LT" sz="2000" dirty="0"/>
              <a:t>There are several </a:t>
            </a:r>
            <a:r>
              <a:rPr lang="lt-LT" sz="2000" i="1" dirty="0"/>
              <a:t>action languages</a:t>
            </a:r>
            <a:r>
              <a:rPr lang="lt-LT" sz="2000" dirty="0"/>
              <a:t> and only one is a graphical one. </a:t>
            </a:r>
            <a:endParaRPr lang="en-US" sz="2000" dirty="0"/>
          </a:p>
          <a:p>
            <a:r>
              <a:rPr lang="lt-LT" dirty="0"/>
              <a:t>Foundation UML (or fUML)</a:t>
            </a:r>
            <a:endParaRPr lang="en-US" dirty="0"/>
          </a:p>
          <a:p>
            <a:pPr lvl="1"/>
            <a:r>
              <a:rPr lang="en-US" sz="2000" dirty="0"/>
              <a:t>The Object Management Group has standardized the Foundational UML (</a:t>
            </a:r>
            <a:r>
              <a:rPr lang="en-US" sz="2000" dirty="0" err="1"/>
              <a:t>fUML</a:t>
            </a:r>
            <a:r>
              <a:rPr lang="en-US" sz="2000" dirty="0"/>
              <a:t>), which was strongly influenced by Executable UML.</a:t>
            </a:r>
          </a:p>
          <a:p>
            <a:pPr lvl="1"/>
            <a:r>
              <a:rPr lang="en-US" sz="2000" dirty="0"/>
              <a:t>Action Language for Foundational UML (ALF), is a standard action language specification by the Object Management Group.</a:t>
            </a:r>
          </a:p>
        </p:txBody>
      </p:sp>
    </p:spTree>
    <p:extLst>
      <p:ext uri="{BB962C8B-B14F-4D97-AF65-F5344CB8AC3E}">
        <p14:creationId xmlns:p14="http://schemas.microsoft.com/office/powerpoint/2010/main" val="3326866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Agile methods and MDA</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The developers of MDA claim that it is intended to support an iterative approach to development and so can be used within agile methods. </a:t>
            </a:r>
          </a:p>
          <a:p>
            <a:r>
              <a:rPr lang="en-US" dirty="0"/>
              <a:t>The notion of extensive up-front modeling contradicts the fundamental ideas in the agile manifesto and I suspect that few agile developers feel comfortable with model-driven engineering.  </a:t>
            </a:r>
          </a:p>
          <a:p>
            <a:r>
              <a:rPr lang="en-US" dirty="0"/>
              <a:t>If transformations can be completely automated and a complete program generated from a PIM, then, in principle, MDA could be used in an agile development process as no separate coding would be required. </a:t>
            </a:r>
          </a:p>
        </p:txBody>
      </p:sp>
    </p:spTree>
    <p:extLst>
      <p:ext uri="{BB962C8B-B14F-4D97-AF65-F5344CB8AC3E}">
        <p14:creationId xmlns:p14="http://schemas.microsoft.com/office/powerpoint/2010/main" val="5274566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Adoption of MDA</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r>
              <a:rPr lang="en-US" dirty="0"/>
              <a:t>A range of factors has limited the adoption of MDE/MDA</a:t>
            </a:r>
          </a:p>
          <a:p>
            <a:r>
              <a:rPr lang="en-US" dirty="0"/>
              <a:t>Specialized tool support is required to convert models from one level to another</a:t>
            </a:r>
          </a:p>
          <a:p>
            <a:r>
              <a:rPr lang="en-US" dirty="0"/>
              <a:t>There is </a:t>
            </a:r>
            <a:r>
              <a:rPr lang="en-US" b="1" dirty="0"/>
              <a:t>limited tool availability </a:t>
            </a:r>
            <a:r>
              <a:rPr lang="en-US" dirty="0"/>
              <a:t>and organizations may require tool adaptation and customization to their environment</a:t>
            </a:r>
          </a:p>
          <a:p>
            <a:r>
              <a:rPr lang="en-US" dirty="0"/>
              <a:t>For the long-lifetime systems developed using MDA, companies are reluctant to develop their own tools or rely on small companies that may go out of business</a:t>
            </a:r>
          </a:p>
        </p:txBody>
      </p:sp>
    </p:spTree>
    <p:extLst>
      <p:ext uri="{BB962C8B-B14F-4D97-AF65-F5344CB8AC3E}">
        <p14:creationId xmlns:p14="http://schemas.microsoft.com/office/powerpoint/2010/main" val="3706838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System perspectives/viewpoints</a:t>
            </a:r>
          </a:p>
        </p:txBody>
      </p:sp>
      <p:sp>
        <p:nvSpPr>
          <p:cNvPr id="3" name="Text Placeholder 2"/>
          <p:cNvSpPr>
            <a:spLocks noGrp="1"/>
          </p:cNvSpPr>
          <p:nvPr>
            <p:ph type="body" sz="quarter" idx="12"/>
          </p:nvPr>
        </p:nvSpPr>
        <p:spPr>
          <a:xfrm>
            <a:off x="457202" y="1270748"/>
            <a:ext cx="8226909" cy="4276165"/>
          </a:xfrm>
        </p:spPr>
        <p:txBody>
          <a:bodyPr/>
          <a:lstStyle/>
          <a:p>
            <a:r>
              <a:rPr lang="en-US" sz="1800" dirty="0"/>
              <a:t>An </a:t>
            </a:r>
            <a:r>
              <a:rPr lang="en-US" sz="1800" b="1" dirty="0"/>
              <a:t>external perspective</a:t>
            </a:r>
            <a:r>
              <a:rPr lang="en-US" sz="1800" dirty="0"/>
              <a:t>, where you model the context or environment of the system.</a:t>
            </a:r>
            <a:endParaRPr lang="en-GB" sz="1800" dirty="0"/>
          </a:p>
          <a:p>
            <a:r>
              <a:rPr lang="en-US" sz="1800" dirty="0"/>
              <a:t>An </a:t>
            </a:r>
            <a:r>
              <a:rPr lang="en-US" sz="1800" b="1" dirty="0"/>
              <a:t>interaction perspective</a:t>
            </a:r>
            <a:r>
              <a:rPr lang="en-US" sz="1800" dirty="0"/>
              <a:t>, where you model the interactions between a system and its environment, or between the components of a system.</a:t>
            </a:r>
            <a:endParaRPr lang="en-GB" sz="1800" dirty="0"/>
          </a:p>
          <a:p>
            <a:r>
              <a:rPr lang="en-US" sz="1800" dirty="0"/>
              <a:t>A </a:t>
            </a:r>
            <a:r>
              <a:rPr lang="en-US" sz="1800" b="1" dirty="0"/>
              <a:t>structural perspective</a:t>
            </a:r>
            <a:r>
              <a:rPr lang="en-US" sz="1800" dirty="0"/>
              <a:t>, where you model the organization of a system or the structure of the data that is processed by the system.</a:t>
            </a:r>
            <a:endParaRPr lang="en-GB" sz="1800" dirty="0"/>
          </a:p>
          <a:p>
            <a:r>
              <a:rPr lang="en-US" sz="1800" dirty="0"/>
              <a:t>A </a:t>
            </a:r>
            <a:r>
              <a:rPr lang="en-US" sz="1800" b="1" dirty="0"/>
              <a:t>behavioral perspective</a:t>
            </a:r>
            <a:r>
              <a:rPr lang="en-US" sz="1800" dirty="0"/>
              <a:t>, where you model the dynamic behavior of the system and how it responds to events. </a:t>
            </a:r>
            <a:endParaRPr lang="en-GB" sz="1800"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grpSp>
        <p:nvGrpSpPr>
          <p:cNvPr id="15" name="Group 14">
            <a:extLst>
              <a:ext uri="{FF2B5EF4-FFF2-40B4-BE49-F238E27FC236}">
                <a16:creationId xmlns:a16="http://schemas.microsoft.com/office/drawing/2014/main" id="{3FE44276-506B-4BA0-85B3-BAD404AAFCFA}"/>
              </a:ext>
            </a:extLst>
          </p:cNvPr>
          <p:cNvGrpSpPr/>
          <p:nvPr/>
        </p:nvGrpSpPr>
        <p:grpSpPr>
          <a:xfrm>
            <a:off x="457202" y="4037169"/>
            <a:ext cx="2343324" cy="1627849"/>
            <a:chOff x="457202" y="4037169"/>
            <a:chExt cx="2343324" cy="1627849"/>
          </a:xfrm>
        </p:grpSpPr>
        <p:pic>
          <p:nvPicPr>
            <p:cNvPr id="5" name="Picture 4">
              <a:extLst>
                <a:ext uri="{FF2B5EF4-FFF2-40B4-BE49-F238E27FC236}">
                  <a16:creationId xmlns:a16="http://schemas.microsoft.com/office/drawing/2014/main" id="{C2F3FA78-AC02-4DCD-82CA-3A2CE8866BFF}"/>
                </a:ext>
              </a:extLst>
            </p:cNvPr>
            <p:cNvPicPr>
              <a:picLocks noChangeAspect="1"/>
            </p:cNvPicPr>
            <p:nvPr/>
          </p:nvPicPr>
          <p:blipFill>
            <a:blip r:embed="rId3"/>
            <a:stretch>
              <a:fillRect/>
            </a:stretch>
          </p:blipFill>
          <p:spPr>
            <a:xfrm>
              <a:off x="457202" y="4037169"/>
              <a:ext cx="2343324" cy="1320072"/>
            </a:xfrm>
            <a:prstGeom prst="rect">
              <a:avLst/>
            </a:prstGeom>
          </p:spPr>
        </p:pic>
        <p:sp>
          <p:nvSpPr>
            <p:cNvPr id="10" name="TextBox 9">
              <a:extLst>
                <a:ext uri="{FF2B5EF4-FFF2-40B4-BE49-F238E27FC236}">
                  <a16:creationId xmlns:a16="http://schemas.microsoft.com/office/drawing/2014/main" id="{E270438B-D734-4E5E-B9B9-D135B489074F}"/>
                </a:ext>
              </a:extLst>
            </p:cNvPr>
            <p:cNvSpPr txBox="1"/>
            <p:nvPr/>
          </p:nvSpPr>
          <p:spPr>
            <a:xfrm>
              <a:off x="792641" y="5357241"/>
              <a:ext cx="1672446" cy="307777"/>
            </a:xfrm>
            <a:prstGeom prst="rect">
              <a:avLst/>
            </a:prstGeom>
            <a:noFill/>
          </p:spPr>
          <p:txBody>
            <a:bodyPr wrap="none" rtlCol="0">
              <a:spAutoFit/>
            </a:bodyPr>
            <a:lstStyle/>
            <a:p>
              <a:r>
                <a:rPr lang="en-US" sz="1400" dirty="0"/>
                <a:t>External perspective</a:t>
              </a:r>
            </a:p>
          </p:txBody>
        </p:sp>
      </p:grpSp>
      <p:grpSp>
        <p:nvGrpSpPr>
          <p:cNvPr id="16" name="Group 15">
            <a:extLst>
              <a:ext uri="{FF2B5EF4-FFF2-40B4-BE49-F238E27FC236}">
                <a16:creationId xmlns:a16="http://schemas.microsoft.com/office/drawing/2014/main" id="{5364FD40-0F8A-4941-BCC6-92FC6946804E}"/>
              </a:ext>
            </a:extLst>
          </p:cNvPr>
          <p:cNvGrpSpPr/>
          <p:nvPr/>
        </p:nvGrpSpPr>
        <p:grpSpPr>
          <a:xfrm>
            <a:off x="2847588" y="4019917"/>
            <a:ext cx="1870192" cy="1633810"/>
            <a:chOff x="2847588" y="4019917"/>
            <a:chExt cx="1870192" cy="1633810"/>
          </a:xfrm>
        </p:grpSpPr>
        <p:pic>
          <p:nvPicPr>
            <p:cNvPr id="6" name="Picture 5">
              <a:extLst>
                <a:ext uri="{FF2B5EF4-FFF2-40B4-BE49-F238E27FC236}">
                  <a16:creationId xmlns:a16="http://schemas.microsoft.com/office/drawing/2014/main" id="{7985D097-C991-45FD-9881-BC9C1B3CE47B}"/>
                </a:ext>
              </a:extLst>
            </p:cNvPr>
            <p:cNvPicPr>
              <a:picLocks noChangeAspect="1"/>
            </p:cNvPicPr>
            <p:nvPr/>
          </p:nvPicPr>
          <p:blipFill>
            <a:blip r:embed="rId4"/>
            <a:stretch>
              <a:fillRect/>
            </a:stretch>
          </p:blipFill>
          <p:spPr>
            <a:xfrm>
              <a:off x="2890030" y="4019917"/>
              <a:ext cx="1785309" cy="1338982"/>
            </a:xfrm>
            <a:prstGeom prst="rect">
              <a:avLst/>
            </a:prstGeom>
          </p:spPr>
        </p:pic>
        <p:sp>
          <p:nvSpPr>
            <p:cNvPr id="11" name="TextBox 10">
              <a:extLst>
                <a:ext uri="{FF2B5EF4-FFF2-40B4-BE49-F238E27FC236}">
                  <a16:creationId xmlns:a16="http://schemas.microsoft.com/office/drawing/2014/main" id="{58CA71EF-7827-4F1E-8CD3-3B9349035F78}"/>
                </a:ext>
              </a:extLst>
            </p:cNvPr>
            <p:cNvSpPr txBox="1"/>
            <p:nvPr/>
          </p:nvSpPr>
          <p:spPr>
            <a:xfrm>
              <a:off x="2847588" y="5345950"/>
              <a:ext cx="1870192" cy="307777"/>
            </a:xfrm>
            <a:prstGeom prst="rect">
              <a:avLst/>
            </a:prstGeom>
            <a:noFill/>
          </p:spPr>
          <p:txBody>
            <a:bodyPr wrap="none" rtlCol="0">
              <a:spAutoFit/>
            </a:bodyPr>
            <a:lstStyle/>
            <a:p>
              <a:r>
                <a:rPr lang="en-US" sz="1400" dirty="0"/>
                <a:t>Interaction perspective</a:t>
              </a:r>
            </a:p>
          </p:txBody>
        </p:sp>
      </p:grpSp>
      <p:grpSp>
        <p:nvGrpSpPr>
          <p:cNvPr id="17" name="Group 16">
            <a:extLst>
              <a:ext uri="{FF2B5EF4-FFF2-40B4-BE49-F238E27FC236}">
                <a16:creationId xmlns:a16="http://schemas.microsoft.com/office/drawing/2014/main" id="{268B7919-2F76-4802-BBDA-CE5E89D6A3A2}"/>
              </a:ext>
            </a:extLst>
          </p:cNvPr>
          <p:cNvGrpSpPr/>
          <p:nvPr/>
        </p:nvGrpSpPr>
        <p:grpSpPr>
          <a:xfrm>
            <a:off x="4780545" y="4037169"/>
            <a:ext cx="2284491" cy="1615069"/>
            <a:chOff x="4780545" y="4037169"/>
            <a:chExt cx="2284491" cy="1615069"/>
          </a:xfrm>
        </p:grpSpPr>
        <p:pic>
          <p:nvPicPr>
            <p:cNvPr id="7" name="Picture 6">
              <a:extLst>
                <a:ext uri="{FF2B5EF4-FFF2-40B4-BE49-F238E27FC236}">
                  <a16:creationId xmlns:a16="http://schemas.microsoft.com/office/drawing/2014/main" id="{93449117-33EE-4EF8-B4E7-7ED2047A1405}"/>
                </a:ext>
              </a:extLst>
            </p:cNvPr>
            <p:cNvPicPr>
              <a:picLocks noChangeAspect="1"/>
            </p:cNvPicPr>
            <p:nvPr/>
          </p:nvPicPr>
          <p:blipFill>
            <a:blip r:embed="rId5"/>
            <a:stretch>
              <a:fillRect/>
            </a:stretch>
          </p:blipFill>
          <p:spPr>
            <a:xfrm>
              <a:off x="4780545" y="4037169"/>
              <a:ext cx="2284491" cy="1338982"/>
            </a:xfrm>
            <a:prstGeom prst="rect">
              <a:avLst/>
            </a:prstGeom>
          </p:spPr>
        </p:pic>
        <p:sp>
          <p:nvSpPr>
            <p:cNvPr id="13" name="TextBox 12">
              <a:extLst>
                <a:ext uri="{FF2B5EF4-FFF2-40B4-BE49-F238E27FC236}">
                  <a16:creationId xmlns:a16="http://schemas.microsoft.com/office/drawing/2014/main" id="{0CC601E6-8A79-44A3-B34B-D2F1931D9681}"/>
                </a:ext>
              </a:extLst>
            </p:cNvPr>
            <p:cNvSpPr txBox="1"/>
            <p:nvPr/>
          </p:nvSpPr>
          <p:spPr>
            <a:xfrm>
              <a:off x="4987694" y="5344461"/>
              <a:ext cx="1788823" cy="307777"/>
            </a:xfrm>
            <a:prstGeom prst="rect">
              <a:avLst/>
            </a:prstGeom>
            <a:noFill/>
          </p:spPr>
          <p:txBody>
            <a:bodyPr wrap="none" rtlCol="0">
              <a:spAutoFit/>
            </a:bodyPr>
            <a:lstStyle/>
            <a:p>
              <a:r>
                <a:rPr lang="en-US" sz="1400" dirty="0"/>
                <a:t>Structural perspective</a:t>
              </a:r>
            </a:p>
          </p:txBody>
        </p:sp>
      </p:grpSp>
      <p:grpSp>
        <p:nvGrpSpPr>
          <p:cNvPr id="18" name="Group 17">
            <a:extLst>
              <a:ext uri="{FF2B5EF4-FFF2-40B4-BE49-F238E27FC236}">
                <a16:creationId xmlns:a16="http://schemas.microsoft.com/office/drawing/2014/main" id="{E25FC6F4-A9E6-4653-9BAD-6BECD4117041}"/>
              </a:ext>
            </a:extLst>
          </p:cNvPr>
          <p:cNvGrpSpPr/>
          <p:nvPr/>
        </p:nvGrpSpPr>
        <p:grpSpPr>
          <a:xfrm>
            <a:off x="7073662" y="3957229"/>
            <a:ext cx="1946931" cy="1700821"/>
            <a:chOff x="7073662" y="3957229"/>
            <a:chExt cx="1946931" cy="1700821"/>
          </a:xfrm>
        </p:grpSpPr>
        <p:pic>
          <p:nvPicPr>
            <p:cNvPr id="9" name="Picture 8" descr="A close up of a device&#10;&#10;Description automatically generated">
              <a:extLst>
                <a:ext uri="{FF2B5EF4-FFF2-40B4-BE49-F238E27FC236}">
                  <a16:creationId xmlns:a16="http://schemas.microsoft.com/office/drawing/2014/main" id="{42FAE04B-AA77-438D-BAD7-6CF5F0F643A8}"/>
                </a:ext>
              </a:extLst>
            </p:cNvPr>
            <p:cNvPicPr>
              <a:picLocks noChangeAspect="1"/>
            </p:cNvPicPr>
            <p:nvPr/>
          </p:nvPicPr>
          <p:blipFill>
            <a:blip r:embed="rId6"/>
            <a:stretch>
              <a:fillRect/>
            </a:stretch>
          </p:blipFill>
          <p:spPr>
            <a:xfrm>
              <a:off x="7073662" y="3957229"/>
              <a:ext cx="1946931" cy="1461042"/>
            </a:xfrm>
            <a:prstGeom prst="rect">
              <a:avLst/>
            </a:prstGeom>
          </p:spPr>
        </p:pic>
        <p:sp>
          <p:nvSpPr>
            <p:cNvPr id="14" name="TextBox 13">
              <a:extLst>
                <a:ext uri="{FF2B5EF4-FFF2-40B4-BE49-F238E27FC236}">
                  <a16:creationId xmlns:a16="http://schemas.microsoft.com/office/drawing/2014/main" id="{D1DD2C1F-F6E9-4029-8A1D-4596D64A9258}"/>
                </a:ext>
              </a:extLst>
            </p:cNvPr>
            <p:cNvSpPr txBox="1"/>
            <p:nvPr/>
          </p:nvSpPr>
          <p:spPr>
            <a:xfrm>
              <a:off x="7097843" y="5350273"/>
              <a:ext cx="1841979" cy="307777"/>
            </a:xfrm>
            <a:prstGeom prst="rect">
              <a:avLst/>
            </a:prstGeom>
            <a:noFill/>
          </p:spPr>
          <p:txBody>
            <a:bodyPr wrap="none" rtlCol="0">
              <a:spAutoFit/>
            </a:bodyPr>
            <a:lstStyle/>
            <a:p>
              <a:r>
                <a:rPr lang="en-US" sz="1400" dirty="0"/>
                <a:t>Behavioral perspective</a:t>
              </a:r>
            </a:p>
          </p:txBody>
        </p:sp>
      </p:grpSp>
    </p:spTree>
    <p:extLst>
      <p:ext uri="{BB962C8B-B14F-4D97-AF65-F5344CB8AC3E}">
        <p14:creationId xmlns:p14="http://schemas.microsoft.com/office/powerpoint/2010/main" val="305047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en-US" dirty="0"/>
              <a:t>Adoption of MDA</a:t>
            </a:r>
          </a:p>
        </p:txBody>
      </p:sp>
      <p:pic>
        <p:nvPicPr>
          <p:cNvPr id="6" name="Picture 5"/>
          <p:cNvPicPr>
            <a:picLocks noChangeAspect="1"/>
          </p:cNvPicPr>
          <p:nvPr/>
        </p:nvPicPr>
        <p:blipFill>
          <a:blip r:embed="rId2"/>
          <a:stretch>
            <a:fillRect/>
          </a:stretch>
        </p:blipFill>
        <p:spPr>
          <a:xfrm>
            <a:off x="7356328" y="422490"/>
            <a:ext cx="578659" cy="727234"/>
          </a:xfrm>
          <a:prstGeom prst="rect">
            <a:avLst/>
          </a:prstGeom>
        </p:spPr>
      </p:pic>
      <p:sp>
        <p:nvSpPr>
          <p:cNvPr id="7" name="Text Placeholder 2"/>
          <p:cNvSpPr>
            <a:spLocks noGrp="1"/>
          </p:cNvSpPr>
          <p:nvPr>
            <p:ph type="body" sz="quarter" idx="12"/>
          </p:nvPr>
        </p:nvSpPr>
        <p:spPr>
          <a:xfrm>
            <a:off x="457200" y="1591408"/>
            <a:ext cx="8572498" cy="4026360"/>
          </a:xfrm>
        </p:spPr>
        <p:txBody>
          <a:bodyPr/>
          <a:lstStyle/>
          <a:p>
            <a:pPr marL="284163" indent="-284163"/>
            <a:r>
              <a:rPr lang="en-US" sz="1800" dirty="0"/>
              <a:t>Models are a good way of facilitating discussions about a software design. However the </a:t>
            </a:r>
            <a:r>
              <a:rPr lang="en-US" sz="1800" b="1" dirty="0"/>
              <a:t>abstractions that are useful for discussions may not be the right abstractions for implementation</a:t>
            </a:r>
            <a:r>
              <a:rPr lang="en-US" sz="1800" dirty="0"/>
              <a:t>. </a:t>
            </a:r>
          </a:p>
          <a:p>
            <a:pPr marL="284163" indent="-284163"/>
            <a:r>
              <a:rPr lang="en-US" sz="1800" dirty="0"/>
              <a:t>For most complex systems, </a:t>
            </a:r>
            <a:r>
              <a:rPr lang="en-US" sz="1800" b="1" dirty="0"/>
              <a:t>implementation is not the major problem</a:t>
            </a:r>
            <a:r>
              <a:rPr lang="en-US" sz="1800" dirty="0"/>
              <a:t> – requirements engineering, security and dependability, integration with legacy systems and testing are all more significant. </a:t>
            </a:r>
            <a:endParaRPr lang="lt-LT" sz="1800" dirty="0"/>
          </a:p>
          <a:p>
            <a:pPr marL="284163" indent="-284163"/>
            <a:r>
              <a:rPr lang="en-US" sz="1800" dirty="0"/>
              <a:t>The arguments for platform-independence are only </a:t>
            </a:r>
            <a:r>
              <a:rPr lang="en-US" sz="1800" b="1" dirty="0"/>
              <a:t>valid for large, long-lifetime systems</a:t>
            </a:r>
            <a:r>
              <a:rPr lang="en-US" sz="1800" dirty="0"/>
              <a:t>. For software products and information systems, the savings from the use of MDA are likely to be outweighed by the costs of its introduction and tooling.</a:t>
            </a:r>
            <a:endParaRPr lang="en-GB" sz="1800" dirty="0"/>
          </a:p>
          <a:p>
            <a:pPr marL="284163" indent="-284163"/>
            <a:r>
              <a:rPr lang="en-GB" sz="1800" dirty="0"/>
              <a:t>The widespread adoption of </a:t>
            </a:r>
            <a:r>
              <a:rPr lang="en-GB" sz="1800" b="1" dirty="0"/>
              <a:t>agile methods </a:t>
            </a:r>
            <a:r>
              <a:rPr lang="en-GB" sz="1800" dirty="0"/>
              <a:t>over the same period that MDA was evolving has </a:t>
            </a:r>
            <a:r>
              <a:rPr lang="en-GB" sz="1800" b="1" dirty="0"/>
              <a:t>diverted attention away from model-driven </a:t>
            </a:r>
            <a:r>
              <a:rPr lang="en-GB" sz="1800" dirty="0"/>
              <a:t>approaches.</a:t>
            </a:r>
          </a:p>
          <a:p>
            <a:pPr marL="284163" indent="-284163"/>
            <a:endParaRPr lang="en-US" sz="1800" dirty="0"/>
          </a:p>
          <a:p>
            <a:pPr marL="284163" indent="-284163"/>
            <a:endParaRPr lang="en-US" sz="1800" dirty="0"/>
          </a:p>
        </p:txBody>
      </p:sp>
    </p:spTree>
    <p:extLst>
      <p:ext uri="{BB962C8B-B14F-4D97-AF65-F5344CB8AC3E}">
        <p14:creationId xmlns:p14="http://schemas.microsoft.com/office/powerpoint/2010/main" val="32653182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Pragmatic MDA</a:t>
            </a:r>
          </a:p>
        </p:txBody>
      </p:sp>
      <p:sp>
        <p:nvSpPr>
          <p:cNvPr id="3" name="Text Placeholder 2"/>
          <p:cNvSpPr>
            <a:spLocks noGrp="1"/>
          </p:cNvSpPr>
          <p:nvPr>
            <p:ph type="body" sz="quarter" idx="12"/>
          </p:nvPr>
        </p:nvSpPr>
        <p:spPr>
          <a:xfrm>
            <a:off x="504267" y="1042214"/>
            <a:ext cx="8226909" cy="4430808"/>
          </a:xfrm>
        </p:spPr>
        <p:txBody>
          <a:bodyPr/>
          <a:lstStyle/>
          <a:p>
            <a:r>
              <a:rPr lang="en-US" sz="1600" dirty="0"/>
              <a:t>Developers use software generation already for ages.</a:t>
            </a:r>
          </a:p>
          <a:p>
            <a:r>
              <a:rPr lang="en-US" sz="1600" dirty="0"/>
              <a:t>So, let’s use the things which “work”.</a:t>
            </a:r>
          </a:p>
          <a:p>
            <a:r>
              <a:rPr lang="en-US" sz="1600" dirty="0"/>
              <a:t>Let’s blend MDA with traditional mechanisms such as </a:t>
            </a:r>
            <a:r>
              <a:rPr lang="en-US" sz="1600" i="1" dirty="0"/>
              <a:t>round-trip engineering</a:t>
            </a:r>
            <a:r>
              <a:rPr lang="en-US" sz="1600" dirty="0"/>
              <a:t>.</a:t>
            </a:r>
          </a:p>
        </p:txBody>
      </p:sp>
      <p:pic>
        <p:nvPicPr>
          <p:cNvPr id="4" name="Picture 3"/>
          <p:cNvPicPr>
            <a:picLocks noChangeAspect="1"/>
          </p:cNvPicPr>
          <p:nvPr/>
        </p:nvPicPr>
        <p:blipFill>
          <a:blip r:embed="rId2"/>
          <a:stretch>
            <a:fillRect/>
          </a:stretch>
        </p:blipFill>
        <p:spPr>
          <a:xfrm>
            <a:off x="1580029" y="2258412"/>
            <a:ext cx="5796490" cy="3214610"/>
          </a:xfrm>
          <a:prstGeom prst="rect">
            <a:avLst/>
          </a:prstGeom>
        </p:spPr>
      </p:pic>
    </p:spTree>
    <p:extLst>
      <p:ext uri="{BB962C8B-B14F-4D97-AF65-F5344CB8AC3E}">
        <p14:creationId xmlns:p14="http://schemas.microsoft.com/office/powerpoint/2010/main" val="2999486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Final questions</a:t>
            </a:r>
          </a:p>
        </p:txBody>
      </p:sp>
      <p:sp>
        <p:nvSpPr>
          <p:cNvPr id="3" name="Text Placeholder 2"/>
          <p:cNvSpPr>
            <a:spLocks noGrp="1"/>
          </p:cNvSpPr>
          <p:nvPr>
            <p:ph type="body" sz="quarter" idx="12"/>
          </p:nvPr>
        </p:nvSpPr>
        <p:spPr>
          <a:xfrm>
            <a:off x="457202" y="1485900"/>
            <a:ext cx="8226909" cy="4511489"/>
          </a:xfrm>
        </p:spPr>
        <p:txBody>
          <a:bodyPr/>
          <a:lstStyle/>
          <a:p>
            <a:r>
              <a:rPr lang="en-US" dirty="0"/>
              <a:t>Do I need to understand software models, UML</a:t>
            </a:r>
            <a:r>
              <a:rPr lang="lt-LT" dirty="0"/>
              <a:t>, C4</a:t>
            </a:r>
            <a:r>
              <a:rPr lang="en-US" dirty="0"/>
              <a:t>?</a:t>
            </a:r>
          </a:p>
          <a:p>
            <a:r>
              <a:rPr lang="en-US" dirty="0"/>
              <a:t>Should I do modelling?</a:t>
            </a:r>
          </a:p>
          <a:p>
            <a:r>
              <a:rPr lang="en-US" dirty="0"/>
              <a:t>When should I do modelling?</a:t>
            </a:r>
          </a:p>
          <a:p>
            <a:r>
              <a:rPr lang="en-US" dirty="0"/>
              <a:t>What should I model?</a:t>
            </a:r>
          </a:p>
          <a:p>
            <a:r>
              <a:rPr lang="en-US" dirty="0"/>
              <a:t>Source code as a model?</a:t>
            </a:r>
          </a:p>
          <a:p>
            <a:r>
              <a:rPr lang="en-US" dirty="0"/>
              <a:t>Modelling and Agile?</a:t>
            </a:r>
          </a:p>
          <a:p>
            <a:endParaRPr lang="en-US" dirty="0"/>
          </a:p>
          <a:p>
            <a:endParaRPr lang="en-US" dirty="0"/>
          </a:p>
        </p:txBody>
      </p:sp>
    </p:spTree>
    <p:extLst>
      <p:ext uri="{BB962C8B-B14F-4D97-AF65-F5344CB8AC3E}">
        <p14:creationId xmlns:p14="http://schemas.microsoft.com/office/powerpoint/2010/main" val="5981974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082488" y="2856407"/>
            <a:ext cx="7356763" cy="619724"/>
          </a:xfrm>
        </p:spPr>
        <p:txBody>
          <a:bodyPr/>
          <a:lstStyle/>
          <a:p>
            <a:r>
              <a:rPr lang="lt-LT" dirty="0" err="1"/>
              <a:t>Key</a:t>
            </a:r>
            <a:r>
              <a:rPr lang="lt-LT" dirty="0"/>
              <a:t> </a:t>
            </a:r>
            <a:r>
              <a:rPr lang="lt-LT" dirty="0" err="1"/>
              <a:t>points</a:t>
            </a:r>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34178863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Key</a:t>
            </a:r>
            <a:r>
              <a:rPr lang="lt-LT" dirty="0"/>
              <a:t> </a:t>
            </a:r>
            <a:r>
              <a:rPr lang="lt-LT" dirty="0" err="1"/>
              <a:t>points</a:t>
            </a:r>
            <a:endParaRPr lang="en-US" dirty="0"/>
          </a:p>
        </p:txBody>
      </p:sp>
      <p:sp>
        <p:nvSpPr>
          <p:cNvPr id="3" name="Text Placeholder 2"/>
          <p:cNvSpPr>
            <a:spLocks noGrp="1"/>
          </p:cNvSpPr>
          <p:nvPr>
            <p:ph type="body" sz="quarter" idx="12"/>
          </p:nvPr>
        </p:nvSpPr>
        <p:spPr>
          <a:xfrm>
            <a:off x="457200" y="1572788"/>
            <a:ext cx="8572498" cy="4255995"/>
          </a:xfrm>
        </p:spPr>
        <p:txBody>
          <a:bodyPr/>
          <a:lstStyle/>
          <a:p>
            <a:pPr marL="344488" indent="-344488"/>
            <a:r>
              <a:rPr lang="en-GB" dirty="0"/>
              <a:t>A model is an abstract view of a system that ignores system details. Complementary system models can be developed to show the system’s context, interactions, structure and </a:t>
            </a:r>
            <a:r>
              <a:rPr lang="en-GB" dirty="0" err="1"/>
              <a:t>behavior</a:t>
            </a:r>
            <a:r>
              <a:rPr lang="en-GB" dirty="0"/>
              <a:t>.</a:t>
            </a:r>
          </a:p>
          <a:p>
            <a:pPr marL="344488" indent="-344488"/>
            <a:r>
              <a:rPr lang="en-GB" dirty="0"/>
              <a:t>Context models show how a system that is being </a:t>
            </a:r>
            <a:r>
              <a:rPr lang="en-US" dirty="0"/>
              <a:t>modeled is positioned in an environment with other systems and processes. </a:t>
            </a:r>
            <a:endParaRPr lang="lt-LT" dirty="0"/>
          </a:p>
          <a:p>
            <a:pPr marL="344488" indent="-344488"/>
            <a:r>
              <a:rPr lang="en-US" dirty="0"/>
              <a:t>Structural models show the organization and architecture of a system.</a:t>
            </a:r>
            <a:endParaRPr lang="lt-LT" dirty="0"/>
          </a:p>
          <a:p>
            <a:pPr marL="344488" indent="-344488"/>
            <a:r>
              <a:rPr lang="en-US" dirty="0"/>
              <a:t>Behavioral models are used to describe the dynamic behavior of an executing system.</a:t>
            </a:r>
            <a:endParaRPr lang="lt-LT" dirty="0"/>
          </a:p>
          <a:p>
            <a:endParaRPr lang="en-GB" dirty="0"/>
          </a:p>
          <a:p>
            <a:endParaRPr lang="en-US" dirty="0"/>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14009185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457200" y="422490"/>
            <a:ext cx="7644653" cy="619724"/>
          </a:xfrm>
        </p:spPr>
        <p:txBody>
          <a:bodyPr/>
          <a:lstStyle/>
          <a:p>
            <a:r>
              <a:rPr lang="lt-LT" dirty="0" err="1"/>
              <a:t>Key</a:t>
            </a:r>
            <a:r>
              <a:rPr lang="lt-LT" dirty="0"/>
              <a:t> </a:t>
            </a:r>
            <a:r>
              <a:rPr lang="lt-LT" dirty="0" err="1"/>
              <a:t>points</a:t>
            </a:r>
            <a:endParaRPr lang="en-US" dirty="0"/>
          </a:p>
        </p:txBody>
      </p:sp>
      <p:sp>
        <p:nvSpPr>
          <p:cNvPr id="3" name="Text Placeholder 2"/>
          <p:cNvSpPr>
            <a:spLocks noGrp="1"/>
          </p:cNvSpPr>
          <p:nvPr>
            <p:ph type="body" sz="quarter" idx="12"/>
          </p:nvPr>
        </p:nvSpPr>
        <p:spPr>
          <a:xfrm>
            <a:off x="457200" y="1546411"/>
            <a:ext cx="8572498" cy="4255995"/>
          </a:xfrm>
        </p:spPr>
        <p:txBody>
          <a:bodyPr/>
          <a:lstStyle/>
          <a:p>
            <a:pPr marL="344488" indent="-344488"/>
            <a:r>
              <a:rPr lang="lt-LT" sz="2400" dirty="0"/>
              <a:t>UML is a well-known standard language for modelling software.</a:t>
            </a:r>
          </a:p>
          <a:p>
            <a:pPr marL="344488" indent="-344488"/>
            <a:r>
              <a:rPr lang="lt-LT" sz="2400" dirty="0"/>
              <a:t>C4 model is a light way to visualize architecture for Agile teams.</a:t>
            </a:r>
            <a:endParaRPr lang="en-GB" sz="2400" dirty="0"/>
          </a:p>
          <a:p>
            <a:pPr marL="344488" indent="-344488"/>
            <a:r>
              <a:rPr lang="en-US" sz="2400" dirty="0"/>
              <a:t>Model-driven engineering is an approach to software development in which a system is represented as a set of models that can be automatically transformed to executable code.</a:t>
            </a:r>
          </a:p>
        </p:txBody>
      </p:sp>
      <p:pic>
        <p:nvPicPr>
          <p:cNvPr id="4" name="Picture 3"/>
          <p:cNvPicPr>
            <a:picLocks noChangeAspect="1"/>
          </p:cNvPicPr>
          <p:nvPr/>
        </p:nvPicPr>
        <p:blipFill>
          <a:blip r:embed="rId2"/>
          <a:stretch>
            <a:fillRect/>
          </a:stretch>
        </p:blipFill>
        <p:spPr>
          <a:xfrm>
            <a:off x="7356328" y="422490"/>
            <a:ext cx="578659" cy="727234"/>
          </a:xfrm>
          <a:prstGeom prst="rect">
            <a:avLst/>
          </a:prstGeom>
        </p:spPr>
      </p:pic>
    </p:spTree>
    <p:extLst>
      <p:ext uri="{BB962C8B-B14F-4D97-AF65-F5344CB8AC3E}">
        <p14:creationId xmlns:p14="http://schemas.microsoft.com/office/powerpoint/2010/main" val="885939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Views</a:t>
            </a:r>
          </a:p>
        </p:txBody>
      </p:sp>
      <p:sp>
        <p:nvSpPr>
          <p:cNvPr id="3" name="Text Placeholder 2"/>
          <p:cNvSpPr>
            <a:spLocks noGrp="1"/>
          </p:cNvSpPr>
          <p:nvPr>
            <p:ph type="body" sz="quarter" idx="12"/>
          </p:nvPr>
        </p:nvSpPr>
        <p:spPr>
          <a:xfrm>
            <a:off x="457202" y="1424354"/>
            <a:ext cx="8226909" cy="4573035"/>
          </a:xfrm>
        </p:spPr>
        <p:txBody>
          <a:bodyPr/>
          <a:lstStyle/>
          <a:p>
            <a:pPr marL="233363" indent="-233363"/>
            <a:r>
              <a:rPr lang="en-US" dirty="0"/>
              <a:t>Each perspective can be described using several Views. Views are the instances of the perspectives.</a:t>
            </a:r>
          </a:p>
          <a:p>
            <a:pPr marL="233363" indent="-233363"/>
            <a:r>
              <a:rPr lang="en-US" dirty="0"/>
              <a:t>For example, interaction perspective can be described using Use Case, Sequence and Activity diagrams.</a:t>
            </a:r>
          </a:p>
          <a:p>
            <a:pPr marL="233363" indent="-233363"/>
            <a:r>
              <a:rPr lang="en-US" dirty="0"/>
              <a:t>There is no exact science (this is an art after all!) how to map views into perspectives.</a:t>
            </a:r>
          </a:p>
          <a:p>
            <a:pPr marL="233363" indent="-233363"/>
            <a:r>
              <a:rPr lang="en-US" dirty="0"/>
              <a:t>Any way which allows to describe the system effectively is a good one. </a:t>
            </a:r>
          </a:p>
        </p:txBody>
      </p:sp>
      <p:grpSp>
        <p:nvGrpSpPr>
          <p:cNvPr id="4" name="Group 3">
            <a:extLst>
              <a:ext uri="{FF2B5EF4-FFF2-40B4-BE49-F238E27FC236}">
                <a16:creationId xmlns:a16="http://schemas.microsoft.com/office/drawing/2014/main" id="{015BBEBC-3441-41D3-A352-1381AE2932A4}"/>
              </a:ext>
            </a:extLst>
          </p:cNvPr>
          <p:cNvGrpSpPr/>
          <p:nvPr/>
        </p:nvGrpSpPr>
        <p:grpSpPr>
          <a:xfrm>
            <a:off x="4780545" y="4037171"/>
            <a:ext cx="3768232" cy="2552228"/>
            <a:chOff x="4780545" y="4037169"/>
            <a:chExt cx="2284491" cy="1502637"/>
          </a:xfrm>
        </p:grpSpPr>
        <p:pic>
          <p:nvPicPr>
            <p:cNvPr id="5" name="Picture 4">
              <a:extLst>
                <a:ext uri="{FF2B5EF4-FFF2-40B4-BE49-F238E27FC236}">
                  <a16:creationId xmlns:a16="http://schemas.microsoft.com/office/drawing/2014/main" id="{81DB37AF-7AEF-4A18-8417-1C3E288E1191}"/>
                </a:ext>
              </a:extLst>
            </p:cNvPr>
            <p:cNvPicPr>
              <a:picLocks noChangeAspect="1"/>
            </p:cNvPicPr>
            <p:nvPr/>
          </p:nvPicPr>
          <p:blipFill>
            <a:blip r:embed="rId2"/>
            <a:stretch>
              <a:fillRect/>
            </a:stretch>
          </p:blipFill>
          <p:spPr>
            <a:xfrm>
              <a:off x="4780545" y="4037169"/>
              <a:ext cx="2284491" cy="1338982"/>
            </a:xfrm>
            <a:prstGeom prst="rect">
              <a:avLst/>
            </a:prstGeom>
          </p:spPr>
        </p:pic>
        <p:sp>
          <p:nvSpPr>
            <p:cNvPr id="6" name="TextBox 5">
              <a:extLst>
                <a:ext uri="{FF2B5EF4-FFF2-40B4-BE49-F238E27FC236}">
                  <a16:creationId xmlns:a16="http://schemas.microsoft.com/office/drawing/2014/main" id="{6FFE9609-00DC-4A9F-ABD3-980EDDBA93A0}"/>
                </a:ext>
              </a:extLst>
            </p:cNvPr>
            <p:cNvSpPr txBox="1"/>
            <p:nvPr/>
          </p:nvSpPr>
          <p:spPr>
            <a:xfrm>
              <a:off x="5736375" y="5358601"/>
              <a:ext cx="372830" cy="181205"/>
            </a:xfrm>
            <a:prstGeom prst="rect">
              <a:avLst/>
            </a:prstGeom>
            <a:noFill/>
          </p:spPr>
          <p:txBody>
            <a:bodyPr wrap="none" rtlCol="0">
              <a:spAutoFit/>
            </a:bodyPr>
            <a:lstStyle/>
            <a:p>
              <a:pPr algn="ctr"/>
              <a:r>
                <a:rPr lang="en-US" sz="1400" dirty="0"/>
                <a:t>Views</a:t>
              </a:r>
            </a:p>
          </p:txBody>
        </p:sp>
      </p:grpSp>
    </p:spTree>
    <p:extLst>
      <p:ext uri="{BB962C8B-B14F-4D97-AF65-F5344CB8AC3E}">
        <p14:creationId xmlns:p14="http://schemas.microsoft.com/office/powerpoint/2010/main" val="945326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An example:</a:t>
            </a:r>
            <a:br>
              <a:rPr lang="en-US" dirty="0"/>
            </a:br>
            <a:r>
              <a:rPr lang="en-US" dirty="0"/>
              <a:t>4+1 Architectural view model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380" y="1315916"/>
            <a:ext cx="6743700" cy="4419600"/>
          </a:xfrm>
          <a:prstGeom prst="rect">
            <a:avLst/>
          </a:prstGeom>
        </p:spPr>
      </p:pic>
      <p:sp>
        <p:nvSpPr>
          <p:cNvPr id="3" name="Rectangle 2">
            <a:extLst>
              <a:ext uri="{FF2B5EF4-FFF2-40B4-BE49-F238E27FC236}">
                <a16:creationId xmlns:a16="http://schemas.microsoft.com/office/drawing/2014/main" id="{A8A298D5-E905-462A-8968-ABCA16D1ADBD}"/>
              </a:ext>
            </a:extLst>
          </p:cNvPr>
          <p:cNvSpPr/>
          <p:nvPr/>
        </p:nvSpPr>
        <p:spPr>
          <a:xfrm>
            <a:off x="1250829" y="1613141"/>
            <a:ext cx="1854679" cy="75912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1297677-2A26-44EE-A954-50D2E18484DA}"/>
              </a:ext>
            </a:extLst>
          </p:cNvPr>
          <p:cNvSpPr/>
          <p:nvPr/>
        </p:nvSpPr>
        <p:spPr>
          <a:xfrm>
            <a:off x="1250828" y="4672642"/>
            <a:ext cx="1854679" cy="75912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0B7148E-58B3-468F-B7B7-F37B3D547BCD}"/>
              </a:ext>
            </a:extLst>
          </p:cNvPr>
          <p:cNvSpPr/>
          <p:nvPr/>
        </p:nvSpPr>
        <p:spPr>
          <a:xfrm>
            <a:off x="5500776" y="1618893"/>
            <a:ext cx="1854679" cy="75912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4D5B7B0-72D9-409E-9D07-F50E67D79ED4}"/>
              </a:ext>
            </a:extLst>
          </p:cNvPr>
          <p:cNvSpPr/>
          <p:nvPr/>
        </p:nvSpPr>
        <p:spPr>
          <a:xfrm>
            <a:off x="5500775" y="4669767"/>
            <a:ext cx="1854679" cy="75912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C44722E2-4D2C-46BC-BA2B-87B3FFB5413A}"/>
              </a:ext>
            </a:extLst>
          </p:cNvPr>
          <p:cNvSpPr/>
          <p:nvPr/>
        </p:nvSpPr>
        <p:spPr>
          <a:xfrm>
            <a:off x="3364302" y="3114136"/>
            <a:ext cx="1837426" cy="802256"/>
          </a:xfrm>
          <a:prstGeom prst="roundRect">
            <a:avLst>
              <a:gd name="adj" fmla="val 37097"/>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64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plus(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plus(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3"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plus(i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3"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plus(in)">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3" presetClass="entr" presetSubtype="16"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plus(in)">
                                      <p:cBhvr>
                                        <p:cTn id="2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4" grpId="0" animBg="1"/>
    </p:bldLst>
  </p:timing>
</p:sld>
</file>

<file path=ppt/theme/theme1.xml><?xml version="1.0" encoding="utf-8"?>
<a:theme xmlns:a="http://schemas.openxmlformats.org/drawingml/2006/main" name="Skaidrių šablonas Nr.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66FD0066-9A35-3244-99F3-E7429AFC22E9}" vid="{E0D44DF2-BDB4-FB46-A402-E055A4F169AE}"/>
    </a:ext>
  </a:extLst>
</a:theme>
</file>

<file path=ppt/theme/theme2.xml><?xml version="1.0" encoding="utf-8"?>
<a:theme xmlns:a="http://schemas.openxmlformats.org/drawingml/2006/main" name="Skaidrių šablonas Nr.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kaidrių šablonas Nr.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kaidrių šablonas Nr.4">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558B64AFFE26B43B77AA17D11A60417" ma:contentTypeVersion="1" ma:contentTypeDescription="Create a new document." ma:contentTypeScope="" ma:versionID="01bd53db0e8d6d534b754d77d1b76861">
  <xsd:schema xmlns:xsd="http://www.w3.org/2001/XMLSchema" xmlns:xs="http://www.w3.org/2001/XMLSchema" xmlns:p="http://schemas.microsoft.com/office/2006/metadata/properties" targetNamespace="http://schemas.microsoft.com/office/2006/metadata/properties" ma:root="true" ma:fieldsID="b9ab8c2b3c1d2a690bc60d382cab7cd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C12809-B468-4DCD-B828-C677CEFAE314}">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427E9AF-4336-4E21-BA0F-E141F141D074}">
  <ds:schemaRefs>
    <ds:schemaRef ds:uri="http://schemas.microsoft.com/sharepoint/v3/contenttype/forms"/>
  </ds:schemaRefs>
</ds:datastoreItem>
</file>

<file path=customXml/itemProps3.xml><?xml version="1.0" encoding="utf-8"?>
<ds:datastoreItem xmlns:ds="http://schemas.openxmlformats.org/officeDocument/2006/customXml" ds:itemID="{0D500EDF-5696-4B97-A3A9-8C691C60D6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2541</TotalTime>
  <Words>4365</Words>
  <Application>Microsoft Office PowerPoint</Application>
  <PresentationFormat>On-screen Show (4:3)</PresentationFormat>
  <Paragraphs>317</Paragraphs>
  <Slides>75</Slides>
  <Notes>5</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75</vt:i4>
      </vt:variant>
    </vt:vector>
  </HeadingPairs>
  <TitlesOfParts>
    <vt:vector size="83" baseType="lpstr">
      <vt:lpstr>Arial</vt:lpstr>
      <vt:lpstr>Calibri</vt:lpstr>
      <vt:lpstr>Open Sans</vt:lpstr>
      <vt:lpstr>Roboto Slab</vt:lpstr>
      <vt:lpstr>Skaidrių šablonas Nr.1</vt:lpstr>
      <vt:lpstr>Skaidrių šablonas Nr.2</vt:lpstr>
      <vt:lpstr>Skaidrių šablonas Nr.3</vt:lpstr>
      <vt:lpstr>Skaidrių šablonas Nr.4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Tomas Blažauskas</cp:lastModifiedBy>
  <cp:revision>369</cp:revision>
  <dcterms:created xsi:type="dcterms:W3CDTF">2017-04-05T12:23:50Z</dcterms:created>
  <dcterms:modified xsi:type="dcterms:W3CDTF">2020-03-31T12:25:45Z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0x0101006558B64AFFE26B43B77AA17D11A60417</vt:lpwstr>
  </property>
</Properties>
</file>